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media/image4.jpeg" ContentType="image/jpeg"/>
  <Override PartName="/ppt/notesSlides/notesSlide10.xml" ContentType="application/vnd.openxmlformats-officedocument.presentationml.notesSlide+xml"/>
  <Override PartName="/ppt/media/image5.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 Technical quality</a:t>
            </a:r>
          </a:p>
          <a:p>
            <a:pPr/>
            <a:r>
              <a:t>duh?</a:t>
            </a:r>
          </a:p>
          <a:p>
            <a:pPr/>
          </a:p>
          <a:p>
            <a:pPr/>
            <a:r>
              <a:t> Operational health</a:t>
            </a:r>
          </a:p>
          <a:p>
            <a:pPr/>
            <a:r>
              <a:t>Ongoing ability to incorporate new code contributions and new developers, and to be responsive to incoming bug reports</a:t>
            </a:r>
          </a:p>
          <a:p>
            <a:pPr/>
          </a:p>
          <a:p>
            <a:pPr/>
            <a:r>
              <a:t> Survivability</a:t>
            </a:r>
          </a:p>
          <a:p>
            <a:pPr/>
            <a:r>
              <a:t>Ability to exist independently of any individual participant or sponsor; even if all of its founding members were to move on to other things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 They noticed that there was a steady increase in negative feedback to the music played on the commercial had become incredibly irritating after multiple airings, and consumers were flocking to social media to vent their frustrations.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Examples:</a:t>
            </a:r>
            <a:br/>
            <a:r>
              <a:t>”Wow, I really like the new light sabers!",</a:t>
            </a:r>
          </a:p>
          <a:p>
            <a:pPr/>
            <a:r>
              <a:t>"That book was excellent.",</a:t>
            </a:r>
          </a:p>
          <a:p>
            <a:pPr/>
            <a:r>
              <a:t>"R is a fantastic language.",</a:t>
            </a:r>
          </a:p>
          <a:p>
            <a:pPr/>
            <a:r>
              <a:t>"The service in this restaurant was miserable.",</a:t>
            </a:r>
          </a:p>
          <a:p>
            <a:pPr/>
            <a:r>
              <a:t>"This is neither positive or negative.",</a:t>
            </a:r>
          </a:p>
          <a:p>
            <a:pPr/>
            <a:r>
              <a:t>"The waiter forget about my a dessert -- what a poor service!"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are there signals in the data that would statistically stand out as anomalies?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marL="271638" indent="-271638">
              <a:buSzPct val="75000"/>
              <a:buChar char="-"/>
            </a:pPr>
            <a:r>
              <a:t>You can use it to identify outliers, so, the technique works</a:t>
            </a:r>
          </a:p>
          <a:p>
            <a:pPr marL="271638" indent="-271638">
              <a:buSzPct val="75000"/>
              <a:buChar char="-"/>
            </a:pPr>
            <a:r>
              <a:t>We do find anomalies close to, but not necessarily on the fork date</a:t>
            </a:r>
          </a:p>
          <a:p>
            <a:pPr lvl="1" marL="716138" indent="-271638">
              <a:buSzPct val="75000"/>
              <a:buChar char="-"/>
            </a:pPr>
            <a:r>
              <a:t>Why? forking is not an instantaneous decision, it requires planning, work, there likely is a point of no return, when the words had been said, decisions had been made, but it’s not easy to draw a line saying, here’s where two projects for real exist, and here’s where they are the same. </a:t>
            </a:r>
          </a:p>
          <a:p>
            <a:pPr/>
            <a:r>
              <a:t>So, ANOMALY DETECTION WORKS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False positives?</a:t>
            </a:r>
          </a:p>
          <a:p>
            <a:pPr/>
            <a:r>
              <a:t>We do get closer, but we can’t necessarily determine when one vs other has occurred. </a:t>
            </a:r>
          </a:p>
          <a:p>
            <a:pPr/>
            <a:r>
              <a:t>That’s why we turn to social network analysis, to figure out whether this is a storm in a teacup, or something actually meaningful. </a:t>
            </a:r>
          </a:p>
          <a:p>
            <a:pPr/>
            <a:r>
              <a:t>What do these networks look like, who’s involved in these conflicts, and who is not involved in these conflicts.</a:t>
            </a:r>
          </a:p>
          <a:p>
            <a:pPr/>
          </a:p>
          <a:p>
            <a:pP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Not everything works smoothly all the time in open source projects</a:t>
            </a:r>
          </a:p>
          <a:p>
            <a:pPr/>
            <a:r>
              <a:t>Problems:</a:t>
            </a:r>
          </a:p>
          <a:p>
            <a:pPr/>
            <a:r>
              <a:t>Uncertainty?</a:t>
            </a:r>
          </a:p>
          <a:p>
            <a:pPr/>
            <a:r>
              <a:t>Will the vendor stick around?</a:t>
            </a:r>
          </a:p>
          <a:p>
            <a:pPr/>
            <a:r>
              <a:t>“Industry is just as afraid of "fly-by-night" open source packages as it is of fly-by-night vendors that may not be around tomorrow.”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Developing complex software systems is complex</a:t>
            </a:r>
          </a:p>
          <a:p>
            <a:pPr/>
            <a:r>
              <a:t>Software Developers (SD) interact</a:t>
            </a:r>
          </a:p>
          <a:p>
            <a:pPr/>
            <a:r>
              <a:t>They can have same/different goals, communication styles, values</a:t>
            </a:r>
          </a:p>
          <a:p>
            <a:pPr/>
            <a:r>
              <a:t>Interactions can be healthy or troubled</a:t>
            </a:r>
          </a:p>
          <a:p>
            <a:pPr/>
            <a:r>
              <a:t>Troubled interactions cause troubled communities -&gt; failure</a:t>
            </a:r>
          </a:p>
          <a:p>
            <a:pPr/>
            <a:r>
              <a:t>Some of these failures manifest as forks</a:t>
            </a:r>
          </a:p>
          <a:p>
            <a:pPr/>
            <a:r>
              <a:t>Failure affects many people; developers and users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Why this is an important question to look at?</a:t>
            </a:r>
          </a:p>
          <a:p>
            <a:pPr/>
            <a:r>
              <a:t>Many depend on Open Source</a:t>
            </a:r>
          </a:p>
          <a:p>
            <a:pPr/>
            <a:r>
              <a:t>Developer, sponsors, companies, stake-holders can make better-informed decision with the insights of our research</a:t>
            </a:r>
          </a:p>
          <a:p>
            <a:pPr/>
            <a:r>
              <a:t>It is important to be affiliated or using a healthy live project, vs. a project that’s in the process of self-destructing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It’d be great if we could predict </a:t>
            </a:r>
          </a:p>
          <a:p>
            <a:pPr/>
            <a:r>
              <a:t>Whether our community is likely to fork? or </a:t>
            </a:r>
          </a:p>
          <a:p>
            <a:pPr/>
            <a:r>
              <a:t>When they are likely to fork? </a:t>
            </a:r>
          </a:p>
          <a:p>
            <a:pPr/>
            <a:r>
              <a:t>So that we can design some sort of intervention, Or, </a:t>
            </a:r>
          </a:p>
          <a:p>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a:r>
              <a:t>For all these reasons, and for all these stake-holders, understanding the social health, and social health evolution of projects is really important.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Can we intervene, or evaluate the community health?</a:t>
            </a:r>
          </a:p>
          <a:p>
            <a:pPr/>
            <a:r>
              <a:t>We need to figure out, are there key indicators left in the record, that can reliably be used to predict, or to identify problems?</a:t>
            </a:r>
          </a:p>
          <a:p>
            <a:pPr/>
            <a:r>
              <a:t>Why these are important: </a:t>
            </a:r>
            <a:br/>
            <a:r>
              <a:t>Because if we know these, we could identify unhealthy dynamics and fix them before it’s irreversible.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We’re dealing with a variety of different data types:</a:t>
            </a:r>
          </a:p>
          <a:p>
            <a:pPr/>
            <a:r>
              <a:t>social interactions over time, that both have content and represent relationships between people.</a:t>
            </a:r>
          </a:p>
          <a:p>
            <a:pPr/>
            <a:r>
              <a:t>This requires us to do two different types of analysis: Time series analysis and social network analysis</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4.jpeg"/><Relationship Id="rId6"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subject="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henning.westerholt@1und1.de?subject="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2.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54.png"/><Relationship Id="rId4" Type="http://schemas.openxmlformats.org/officeDocument/2006/relationships/image" Target="../media/image4.jpeg"/><Relationship Id="rId5" Type="http://schemas.openxmlformats.org/officeDocument/2006/relationships/image" Target="../media/image5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43.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 Id="rId3" Type="http://schemas.openxmlformats.org/officeDocument/2006/relationships/image" Target="../media/image24.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27.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82.png"/><Relationship Id="rId4" Type="http://schemas.openxmlformats.org/officeDocument/2006/relationships/image" Target="../media/image8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92.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3.png"/><Relationship Id="rId3" Type="http://schemas.openxmlformats.org/officeDocument/2006/relationships/image" Target="../media/image94.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52685" y="963406"/>
            <a:ext cx="11699430" cy="3216325"/>
          </a:xfrm>
          <a:prstGeom prst="rect">
            <a:avLst/>
          </a:prstGeom>
        </p:spPr>
        <p:txBody>
          <a:bodyPr/>
          <a:lstStyle/>
          <a:p>
            <a:pPr defTabSz="514095">
              <a:defRPr sz="5104"/>
            </a:pPr>
            <a:r>
              <a:t>Longitudinal Analysis of Collaboration in</a:t>
            </a:r>
            <a:br/>
            <a:r>
              <a:t>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5311027"/>
            <a:ext cx="5725256" cy="123090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5" name="Shape 175"/>
          <p:cNvSpPr/>
          <p:nvPr>
            <p:ph type="body" sz="half" idx="1"/>
          </p:nvPr>
        </p:nvSpPr>
        <p:spPr>
          <a:xfrm>
            <a:off x="952500" y="2603500"/>
            <a:ext cx="11099800" cy="418639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algn="ctr">
              <a:buSzTx/>
              <a:buNone/>
              <a:defRPr sz="2800"/>
            </a:pPr>
            <a:r>
              <a:rPr b="1">
                <a:latin typeface="Helvetica"/>
                <a:ea typeface="Helvetica"/>
                <a:cs typeface="Helvetica"/>
                <a:sym typeface="Helvetica"/>
              </a:rPr>
              <a:t>“</a:t>
            </a:r>
            <a:r>
              <a:rPr i="1"/>
              <a:t>[…] so now we have SER, Kamailio and opensips</a:t>
            </a:r>
            <a:br>
              <a:rPr i="1"/>
            </a:br>
            <a:r>
              <a:rPr i="1"/>
              <a:t>Surely, </a:t>
            </a:r>
            <a:r>
              <a:rPr i="1">
                <a:solidFill>
                  <a:schemeClr val="accent5"/>
                </a:solidFill>
              </a:rPr>
              <a:t>this is starting to confuse users and also dilute the number of developers</a:t>
            </a:r>
            <a:r>
              <a:rPr i="1"/>
              <a:t> working to ONE common goal. Is this really what we as developers and users want? Is this really what the majority codebase of the product needs? </a:t>
            </a:r>
            <a:r>
              <a:rPr i="1">
                <a:solidFill>
                  <a:schemeClr val="accent2">
                    <a:hueOff val="-554920"/>
                    <a:satOff val="-21482"/>
                    <a:lumOff val="-6228"/>
                  </a:schemeClr>
                </a:solidFill>
              </a:rPr>
              <a:t>I'd be far happier having all the developers of these 3 projects working on ONE project!</a:t>
            </a:r>
            <a:r>
              <a:rPr b="1">
                <a:solidFill>
                  <a:schemeClr val="accent2">
                    <a:hueOff val="-554920"/>
                    <a:satOff val="-21482"/>
                    <a:lumOff val="-6228"/>
                  </a:schemeClr>
                </a:solidFill>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lvl1pPr defTabSz="514095">
              <a:defRPr sz="7480"/>
            </a:lvl1pPr>
          </a:lstStyle>
          <a:p>
            <a:pPr/>
            <a:r>
              <a:t>Social Health is Important</a:t>
            </a:r>
          </a:p>
        </p:txBody>
      </p:sp>
      <p:sp>
        <p:nvSpPr>
          <p:cNvPr id="178" name="Shape 178"/>
          <p:cNvSpPr/>
          <p:nvPr>
            <p:ph type="body" idx="1"/>
          </p:nvPr>
        </p:nvSpPr>
        <p:spPr>
          <a:xfrm>
            <a:off x="965200" y="2387600"/>
            <a:ext cx="10094417" cy="6286500"/>
          </a:xfrm>
          <a:prstGeom prst="rect">
            <a:avLst/>
          </a:prstGeom>
        </p:spPr>
        <p:txBody>
          <a:bodyPr/>
          <a:lstStyle/>
          <a:p>
            <a:pPr marL="345722" indent="-345722"/>
            <a:r>
              <a:t>Is project likely to fork?</a:t>
            </a:r>
          </a:p>
          <a:p>
            <a:pPr marL="345722" indent="-345722"/>
            <a:r>
              <a:t>When? </a:t>
            </a:r>
          </a:p>
          <a:p>
            <a:pPr marL="345722" indent="-345722"/>
            <a:r>
              <a:t>Can we intervene?</a:t>
            </a:r>
          </a:p>
          <a:p>
            <a:pPr marL="345722" indent="-345722"/>
            <a:r>
              <a:t>Objectively view whether this is a community you want to get involved and invest in. </a:t>
            </a:r>
          </a:p>
        </p:txBody>
      </p:sp>
      <p:sp>
        <p:nvSpPr>
          <p:cNvPr id="179" name="Shape 1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Related Work</a:t>
            </a:r>
          </a:p>
        </p:txBody>
      </p:sp>
      <p:sp>
        <p:nvSpPr>
          <p:cNvPr id="184" name="Shape 1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Shape 185"/>
          <p:cNvSpPr/>
          <p:nvPr/>
        </p:nvSpPr>
        <p:spPr>
          <a:xfrm>
            <a:off x="1403343" y="3565524"/>
            <a:ext cx="10198114"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Identifying knowledge brokers </a:t>
            </a:r>
            <a:r>
              <a:rPr sz="1400"/>
              <a:t>[47]</a:t>
            </a:r>
            <a:endParaRPr sz="1400"/>
          </a:p>
          <a:p>
            <a:pPr marL="345722" indent="-345722" algn="l">
              <a:spcBef>
                <a:spcPts val="3200"/>
              </a:spcBef>
              <a:buSzPct val="75000"/>
              <a:buChar char="•"/>
              <a:defRPr sz="2800"/>
            </a:pPr>
            <a:r>
              <a:t>Static Communication patterns </a:t>
            </a:r>
            <a:r>
              <a:rPr sz="1400"/>
              <a:t>[24]</a:t>
            </a:r>
          </a:p>
          <a:p>
            <a:pPr marL="345722" indent="-345722" algn="l">
              <a:spcBef>
                <a:spcPts val="3200"/>
              </a:spcBef>
              <a:buSzPct val="75000"/>
              <a:buChar char="•"/>
              <a:defRPr sz="2800"/>
            </a:pPr>
            <a:r>
              <a:t>Sustainability </a:t>
            </a:r>
            <a:r>
              <a:rPr sz="1400"/>
              <a:t>[31]</a:t>
            </a:r>
            <a:endParaRPr sz="1400"/>
          </a:p>
          <a:p>
            <a:pPr marL="345722" indent="-345722" algn="l">
              <a:spcBef>
                <a:spcPts val="3200"/>
              </a:spcBef>
              <a:buSzPct val="75000"/>
              <a:buChar char="•"/>
              <a:defRPr sz="2800"/>
            </a:pPr>
            <a:r>
              <a:t>Visual exploration of collaboration </a:t>
            </a:r>
            <a:r>
              <a:rPr sz="1400"/>
              <a:t>[52]</a:t>
            </a:r>
          </a:p>
          <a:p>
            <a:pPr marL="345722" indent="-345722" algn="l">
              <a:spcBef>
                <a:spcPts val="3200"/>
              </a:spcBef>
              <a:buSzPct val="75000"/>
              <a:buChar char="•"/>
              <a:defRPr sz="2800"/>
            </a:pPr>
            <a:r>
              <a:t>Post-forking porting of new features</a:t>
            </a:r>
            <a:r>
              <a:rPr sz="1400"/>
              <a:t> </a:t>
            </a:r>
            <a:r>
              <a:t>or bug fixes </a:t>
            </a:r>
            <a:r>
              <a:rPr sz="1400"/>
              <a:t>[7]</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defTabSz="490727">
              <a:defRPr sz="6719"/>
            </a:pPr>
            <a:r>
              <a:t>Related Work</a:t>
            </a:r>
          </a:p>
          <a:p>
            <a:pPr defTabSz="490727">
              <a:defRPr sz="6719"/>
            </a:pPr>
            <a:r>
              <a:t>Limitations</a:t>
            </a:r>
          </a:p>
        </p:txBody>
      </p:sp>
      <p:sp>
        <p:nvSpPr>
          <p:cNvPr id="188" name="Shape 18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Shape 189"/>
          <p:cNvSpPr/>
          <p:nvPr/>
        </p:nvSpPr>
        <p:spPr>
          <a:xfrm>
            <a:off x="1314170" y="3734837"/>
            <a:ext cx="10198114"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Previous research limited to one or two snapshots </a:t>
            </a:r>
          </a:p>
          <a:p>
            <a:pPr marL="345722" indent="-345722" algn="l">
              <a:spcBef>
                <a:spcPts val="3200"/>
              </a:spcBef>
              <a:buSzPct val="75000"/>
              <a:buChar char="•"/>
              <a:defRPr sz="2800"/>
            </a:pPr>
            <a:r>
              <a:t>How dynamics change over time?</a:t>
            </a:r>
          </a:p>
          <a:p>
            <a:pPr marL="345722" indent="-345722" algn="l">
              <a:spcBef>
                <a:spcPts val="3200"/>
              </a:spcBef>
              <a:buSzPct val="75000"/>
              <a:buChar char="•"/>
              <a:defRPr sz="2800"/>
            </a:pPr>
            <a:r>
              <a:t>What happens before forking? </a:t>
            </a:r>
          </a:p>
          <a:p>
            <a:pPr marL="345722" indent="-345722" algn="l">
              <a:spcBef>
                <a:spcPts val="3200"/>
              </a:spcBef>
              <a:buSzPct val="75000"/>
              <a:buChar char="•"/>
              <a:defRPr sz="2800"/>
            </a:pPr>
            <a:r>
              <a:t>Could we have known earlier?</a:t>
            </a:r>
          </a:p>
        </p:txBody>
      </p:sp>
      <p:sp>
        <p:nvSpPr>
          <p:cNvPr id="190" name="Shape 190"/>
          <p:cNvSpPr/>
          <p:nvPr/>
        </p:nvSpPr>
        <p:spPr>
          <a:xfrm>
            <a:off x="902742" y="7793132"/>
            <a:ext cx="11020971"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Important Gap: the </a:t>
            </a:r>
            <a:r>
              <a:rPr b="1">
                <a:latin typeface="Helvetica"/>
                <a:ea typeface="Helvetica"/>
                <a:cs typeface="Helvetica"/>
                <a:sym typeface="Helvetica"/>
              </a:rPr>
              <a:t>Run-up to forks</a:t>
            </a:r>
            <a:r>
              <a:t> seldom studied</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Research Goals</a:t>
            </a:r>
          </a:p>
        </p:txBody>
      </p:sp>
      <p:sp>
        <p:nvSpPr>
          <p:cNvPr id="193" name="Shape 193"/>
          <p:cNvSpPr/>
          <p:nvPr>
            <p:ph type="body" idx="1"/>
          </p:nvPr>
        </p:nvSpPr>
        <p:spPr>
          <a:xfrm>
            <a:off x="952499" y="3075759"/>
            <a:ext cx="11099801" cy="4754464"/>
          </a:xfrm>
          <a:prstGeom prst="rect">
            <a:avLst/>
          </a:prstGeom>
        </p:spPr>
        <p:txBody>
          <a:bodyPr/>
          <a:lstStyle/>
          <a:p>
            <a:pPr/>
            <a:r>
              <a:t>Can we intervene, or evaluate the community health?</a:t>
            </a:r>
          </a:p>
          <a:p>
            <a:pPr/>
            <a:r>
              <a:t>Are there key indicators left, that can objectively be used to identify problems? </a:t>
            </a:r>
          </a:p>
        </p:txBody>
      </p:sp>
      <p:sp>
        <p:nvSpPr>
          <p:cNvPr id="194" name="Shape 19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a:r>
              <a:t>Data Collection</a:t>
            </a:r>
          </a:p>
        </p:txBody>
      </p:sp>
      <p:sp>
        <p:nvSpPr>
          <p:cNvPr id="199" name="Shape 19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Shape 200"/>
          <p:cNvSpPr/>
          <p:nvPr>
            <p:ph type="body" idx="1"/>
          </p:nvPr>
        </p:nvSpPr>
        <p:spPr>
          <a:xfrm>
            <a:off x="952500" y="3258183"/>
            <a:ext cx="11099800" cy="4754464"/>
          </a:xfrm>
          <a:prstGeom prst="rect">
            <a:avLst/>
          </a:prstGeom>
        </p:spPr>
        <p:txBody>
          <a:bodyPr/>
          <a:lstStyle/>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r>
              <a:t>The first challenge you face:</a:t>
            </a:r>
          </a:p>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p>
          <a:p>
            <a:pPr marL="364489" indent="-364489" defTabSz="374904">
              <a:lnSpc>
                <a:spcPct val="200000"/>
              </a:lnSpc>
              <a:spcBef>
                <a:spcPts val="0"/>
              </a:spcBef>
              <a:defRPr sz="2952">
                <a:latin typeface="Helvetica Neue Light"/>
                <a:ea typeface="Helvetica Neue Light"/>
                <a:cs typeface="Helvetica Neue Light"/>
                <a:sym typeface="Helvetica Neue Light"/>
              </a:defRPr>
            </a:pPr>
            <a:r>
              <a:t>Finding projects that have gone through a various types of forking</a:t>
            </a:r>
          </a:p>
          <a:p>
            <a:pPr lvl="1" marL="728979" indent="-364489" defTabSz="374904">
              <a:lnSpc>
                <a:spcPct val="200000"/>
              </a:lnSpc>
              <a:spcBef>
                <a:spcPts val="0"/>
              </a:spcBef>
              <a:defRPr sz="2952">
                <a:latin typeface="Helvetica Neue Light"/>
                <a:ea typeface="Helvetica Neue Light"/>
                <a:cs typeface="Helvetica Neue Light"/>
                <a:sym typeface="Helvetica Neue Light"/>
              </a:defRPr>
            </a:pPr>
            <a:r>
              <a:t>Projects survived</a:t>
            </a:r>
          </a:p>
          <a:p>
            <a:pPr lvl="2" marL="1093469" indent="-364489" defTabSz="374904">
              <a:lnSpc>
                <a:spcPct val="200000"/>
              </a:lnSpc>
              <a:spcBef>
                <a:spcPts val="0"/>
              </a:spcBef>
              <a:defRPr sz="2952">
                <a:latin typeface="Helvetica Neue Light"/>
                <a:ea typeface="Helvetica Neue Light"/>
                <a:cs typeface="Helvetica Neue Light"/>
                <a:sym typeface="Helvetica Neue Light"/>
              </a:defRPr>
            </a:pPr>
            <a:r>
              <a:t>Project records survived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defTabSz="490727">
              <a:defRPr sz="6719"/>
            </a:pPr>
            <a:r>
              <a:t>Data Collection</a:t>
            </a:r>
            <a:br/>
            <a:r>
              <a:t>Projects</a:t>
            </a:r>
          </a:p>
        </p:txBody>
      </p:sp>
      <p:pic>
        <p:nvPicPr>
          <p:cNvPr id="205" name="Screen Shot 2016-02-09 at 1.03.19 PM.png"/>
          <p:cNvPicPr>
            <a:picLocks noChangeAspect="1"/>
          </p:cNvPicPr>
          <p:nvPr/>
        </p:nvPicPr>
        <p:blipFill>
          <a:blip r:embed="rId4">
            <a:extLst/>
          </a:blip>
          <a:srcRect l="0" t="10729" r="10762" b="0"/>
          <a:stretch>
            <a:fillRect/>
          </a:stretch>
        </p:blipFill>
        <p:spPr>
          <a:xfrm>
            <a:off x="2646968" y="3031132"/>
            <a:ext cx="8002743" cy="5793150"/>
          </a:xfrm>
          <a:prstGeom prst="rect">
            <a:avLst/>
          </a:prstGeom>
          <a:ln w="12700">
            <a:miter lim="400000"/>
          </a:ln>
        </p:spPr>
      </p:pic>
      <p:sp>
        <p:nvSpPr>
          <p:cNvPr id="206" name="Shape 2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Shape 207"/>
          <p:cNvSpPr/>
          <p:nvPr/>
        </p:nvSpPr>
        <p:spPr>
          <a:xfrm>
            <a:off x="1986317" y="3585673"/>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208" name="Shape 208"/>
          <p:cNvSpPr/>
          <p:nvPr/>
        </p:nvSpPr>
        <p:spPr>
          <a:xfrm>
            <a:off x="2301311" y="7179773"/>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209" name="Shape 209"/>
          <p:cNvSpPr/>
          <p:nvPr/>
        </p:nvSpPr>
        <p:spPr>
          <a:xfrm>
            <a:off x="654803" y="7783023"/>
            <a:ext cx="1263812"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Not forked</a:t>
            </a:r>
          </a:p>
        </p:txBody>
      </p:sp>
      <p:sp>
        <p:nvSpPr>
          <p:cNvPr id="210" name="Shape 210"/>
          <p:cNvSpPr/>
          <p:nvPr/>
        </p:nvSpPr>
        <p:spPr>
          <a:xfrm>
            <a:off x="2250511" y="5808173"/>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211" name="Shape 211"/>
          <p:cNvSpPr/>
          <p:nvPr/>
        </p:nvSpPr>
        <p:spPr>
          <a:xfrm>
            <a:off x="2250511" y="4185748"/>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212" name="Shape 212"/>
          <p:cNvSpPr/>
          <p:nvPr/>
        </p:nvSpPr>
        <p:spPr>
          <a:xfrm>
            <a:off x="191181" y="50398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213" name="Shape 213"/>
          <p:cNvSpPr/>
          <p:nvPr/>
        </p:nvSpPr>
        <p:spPr>
          <a:xfrm>
            <a:off x="65794" y="3922223"/>
            <a:ext cx="244183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14" name="Shape 214"/>
          <p:cNvSpPr/>
          <p:nvPr/>
        </p:nvSpPr>
        <p:spPr>
          <a:xfrm>
            <a:off x="178481" y="65384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Methodology</a:t>
            </a:r>
          </a:p>
        </p:txBody>
      </p:sp>
      <p:sp>
        <p:nvSpPr>
          <p:cNvPr id="219" name="Shape 219"/>
          <p:cNvSpPr/>
          <p:nvPr>
            <p:ph type="body" sz="half" idx="1"/>
          </p:nvPr>
        </p:nvSpPr>
        <p:spPr>
          <a:xfrm>
            <a:off x="965200" y="2387600"/>
            <a:ext cx="6442621" cy="5131991"/>
          </a:xfrm>
          <a:prstGeom prst="rect">
            <a:avLst/>
          </a:prstGeom>
        </p:spPr>
        <p:txBody>
          <a:bodyPr/>
          <a:lstStyle/>
          <a:p>
            <a:pPr marL="0" indent="0">
              <a:buSzTx/>
              <a:buNone/>
            </a:pPr>
            <a:r>
              <a:t>Two analyses:</a:t>
            </a:r>
          </a:p>
          <a:p>
            <a:pPr marL="345722" indent="-345722"/>
            <a:r>
              <a:t>Time series analysis of developers’ communication sentiments</a:t>
            </a:r>
          </a:p>
          <a:p>
            <a:pPr marL="345722" indent="-345722"/>
            <a:r>
              <a:t>Social network analysis of developers’ interaction graphs</a:t>
            </a:r>
          </a:p>
        </p:txBody>
      </p:sp>
      <p:sp>
        <p:nvSpPr>
          <p:cNvPr id="220" name="Shape 22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 name="Group 223"/>
          <p:cNvGrpSpPr/>
          <p:nvPr/>
        </p:nvGrpSpPr>
        <p:grpSpPr>
          <a:xfrm>
            <a:off x="8181170" y="2167866"/>
            <a:ext cx="4360708" cy="3545271"/>
            <a:chOff x="0" y="0"/>
            <a:chExt cx="4360707" cy="3545270"/>
          </a:xfrm>
        </p:grpSpPr>
        <p:pic>
          <p:nvPicPr>
            <p:cNvPr id="222" name="01_time_series_noise_data.jpg"/>
            <p:cNvPicPr>
              <a:picLocks noChangeAspect="1"/>
            </p:cNvPicPr>
            <p:nvPr/>
          </p:nvPicPr>
          <p:blipFill>
            <a:blip r:embed="rId3">
              <a:extLst/>
            </a:blip>
            <a:srcRect l="2217" t="0" r="10361" b="0"/>
            <a:stretch>
              <a:fillRect/>
            </a:stretch>
          </p:blipFill>
          <p:spPr>
            <a:xfrm>
              <a:off x="127000" y="88900"/>
              <a:ext cx="4106708" cy="3215071"/>
            </a:xfrm>
            <a:prstGeom prst="rect">
              <a:avLst/>
            </a:prstGeom>
            <a:ln>
              <a:noFill/>
            </a:ln>
            <a:effectLst/>
          </p:spPr>
        </p:pic>
        <p:pic>
          <p:nvPicPr>
            <p:cNvPr id="221" name=""/>
            <p:cNvPicPr>
              <a:picLocks noChangeAspect="0"/>
            </p:cNvPicPr>
            <p:nvPr/>
          </p:nvPicPr>
          <p:blipFill>
            <a:blip r:embed="rId4">
              <a:extLst/>
            </a:blip>
            <a:stretch>
              <a:fillRect/>
            </a:stretch>
          </p:blipFill>
          <p:spPr>
            <a:xfrm>
              <a:off x="0" y="-1"/>
              <a:ext cx="4360708" cy="3545272"/>
            </a:xfrm>
            <a:prstGeom prst="rect">
              <a:avLst/>
            </a:prstGeom>
            <a:effectLst/>
          </p:spPr>
        </p:pic>
      </p:grpSp>
      <p:grpSp>
        <p:nvGrpSpPr>
          <p:cNvPr id="226" name="Group 226"/>
          <p:cNvGrpSpPr/>
          <p:nvPr/>
        </p:nvGrpSpPr>
        <p:grpSpPr>
          <a:xfrm>
            <a:off x="8181170" y="5689484"/>
            <a:ext cx="4360708" cy="3172042"/>
            <a:chOff x="0" y="0"/>
            <a:chExt cx="4360707" cy="3172041"/>
          </a:xfrm>
        </p:grpSpPr>
        <p:pic>
          <p:nvPicPr>
            <p:cNvPr id="225" name="3575872381_0da1eec53a.jpg"/>
            <p:cNvPicPr>
              <a:picLocks noChangeAspect="1"/>
            </p:cNvPicPr>
            <p:nvPr/>
          </p:nvPicPr>
          <p:blipFill>
            <a:blip r:embed="rId5">
              <a:extLst/>
            </a:blip>
            <a:srcRect l="0" t="0" r="0" b="0"/>
            <a:stretch>
              <a:fillRect/>
            </a:stretch>
          </p:blipFill>
          <p:spPr>
            <a:xfrm>
              <a:off x="127000" y="88900"/>
              <a:ext cx="4106708" cy="2841842"/>
            </a:xfrm>
            <a:prstGeom prst="rect">
              <a:avLst/>
            </a:prstGeom>
            <a:ln>
              <a:noFill/>
            </a:ln>
            <a:effectLst/>
          </p:spPr>
        </p:pic>
        <p:pic>
          <p:nvPicPr>
            <p:cNvPr id="224" name=""/>
            <p:cNvPicPr>
              <a:picLocks noChangeAspect="0"/>
            </p:cNvPicPr>
            <p:nvPr/>
          </p:nvPicPr>
          <p:blipFill>
            <a:blip r:embed="rId6">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31" name="Shape 231"/>
          <p:cNvSpPr/>
          <p:nvPr>
            <p:ph type="body" idx="1"/>
          </p:nvPr>
        </p:nvSpPr>
        <p:spPr>
          <a:xfrm>
            <a:off x="965200" y="2387600"/>
            <a:ext cx="10094417" cy="6286500"/>
          </a:xfrm>
          <a:prstGeom prst="rect">
            <a:avLst/>
          </a:prstGeom>
        </p:spPr>
        <p:txBody>
          <a:bodyPr/>
          <a:lstStyle/>
          <a:p>
            <a:pPr marL="0" indent="0" defTabSz="414781">
              <a:spcBef>
                <a:spcPts val="2200"/>
              </a:spcBef>
              <a:buSzTx/>
              <a:buNone/>
              <a:defRPr sz="2840"/>
            </a:pPr>
            <a:r>
              <a:t>Here’s my data:</a:t>
            </a:r>
          </a:p>
          <a:p>
            <a:pPr marL="245462" indent="-245462" defTabSz="414781">
              <a:spcBef>
                <a:spcPts val="2200"/>
              </a:spcBef>
              <a:defRPr sz="2840"/>
            </a:pPr>
            <a:r>
              <a:t>The contents of the messages sent and received on the projects developers mailing list, for the time period of 10-month run-up to the fork. </a:t>
            </a:r>
          </a:p>
          <a:p>
            <a:pPr marL="0" indent="0" defTabSz="414781">
              <a:spcBef>
                <a:spcPts val="2200"/>
              </a:spcBef>
              <a:buSzTx/>
              <a:buNone/>
              <a:defRPr sz="2840"/>
            </a:pPr>
            <a:r>
              <a:t>Here’s why it matters:</a:t>
            </a:r>
          </a:p>
          <a:p>
            <a:pPr marL="162305" indent="-162305" defTabSz="414781">
              <a:spcBef>
                <a:spcPts val="2200"/>
              </a:spcBef>
              <a:buSzPct val="100000"/>
              <a:defRPr sz="2840"/>
            </a:pPr>
            <a:r>
              <a:t>The objective was to be able to intervene, or evaluate the health. </a:t>
            </a:r>
          </a:p>
          <a:p>
            <a:pPr marL="162305" indent="-162305" defTabSz="414781">
              <a:spcBef>
                <a:spcPts val="2200"/>
              </a:spcBef>
              <a:buSzPct val="100000"/>
              <a:defRPr sz="2840"/>
            </a:pPr>
            <a:r>
              <a:t>Anomaly detection of the time series analysis may be used by the project stakeholders/investors as key indicators left in the record, that can reliably be used to predict, or to identify problems among the developers, and intervene if need be.</a:t>
            </a:r>
          </a:p>
        </p:txBody>
      </p:sp>
      <p:sp>
        <p:nvSpPr>
          <p:cNvPr id="232" name="Shape 23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pPr/>
            <a:r>
              <a:t>Sentiment Analysis</a:t>
            </a:r>
          </a:p>
        </p:txBody>
      </p:sp>
      <p:sp>
        <p:nvSpPr>
          <p:cNvPr id="235" name="Shape 235"/>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Great Projects</a:t>
            </a:r>
          </a:p>
        </p:txBody>
      </p:sp>
      <p:sp>
        <p:nvSpPr>
          <p:cNvPr id="123" name="Shape 123"/>
          <p:cNvSpPr/>
          <p:nvPr>
            <p:ph type="body" idx="1"/>
          </p:nvPr>
        </p:nvSpPr>
        <p:spPr>
          <a:xfrm>
            <a:off x="1043844" y="2603500"/>
            <a:ext cx="11304128" cy="4659313"/>
          </a:xfrm>
          <a:prstGeom prst="rect">
            <a:avLst/>
          </a:prstGeom>
        </p:spPr>
        <p:txBody>
          <a:bodyPr/>
          <a:lstStyle/>
          <a:p>
            <a:pPr marL="482600" indent="-228600" defTabSz="457200">
              <a:spcBef>
                <a:spcPts val="0"/>
              </a:spcBef>
              <a:buSzPct val="100000"/>
              <a:defRPr sz="3200"/>
            </a:pPr>
            <a:r>
              <a:t> Technical quality</a:t>
            </a:r>
          </a:p>
          <a:p>
            <a:pPr marL="1043939" indent="-447039" defTabSz="457200">
              <a:spcBef>
                <a:spcPts val="0"/>
              </a:spcBef>
              <a:buSzTx/>
              <a:buNone/>
              <a:defRPr sz="2000"/>
            </a:pP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482600" indent="-228600" defTabSz="457200">
              <a:spcBef>
                <a:spcPts val="0"/>
              </a:spcBef>
              <a:buSzPct val="100000"/>
              <a:defRPr sz="3200"/>
            </a:pPr>
          </a:p>
          <a:p>
            <a:pPr marL="482600" indent="-228600" defTabSz="457200">
              <a:spcBef>
                <a:spcPts val="0"/>
              </a:spcBef>
              <a:buSzPct val="100000"/>
              <a:defRPr sz="3200"/>
            </a:pPr>
            <a:r>
              <a:t> Survivability</a:t>
            </a:r>
          </a:p>
          <a:p>
            <a:pPr marL="825500" indent="-228600" defTabSz="457200">
              <a:spcBef>
                <a:spcPts val="0"/>
              </a:spcBef>
              <a:buSzPct val="100000"/>
              <a:defRPr sz="2000"/>
            </a:pPr>
            <a:r>
              <a:t>Bus #</a:t>
            </a:r>
          </a:p>
        </p:txBody>
      </p:sp>
      <p:sp>
        <p:nvSpPr>
          <p:cNvPr id="124" name="Shape 12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Shape 125"/>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title"/>
          </p:nvPr>
        </p:nvSpPr>
        <p:spPr>
          <a:prstGeom prst="rect">
            <a:avLst/>
          </a:prstGeom>
        </p:spPr>
        <p:txBody>
          <a:bodyPr/>
          <a:lstStyle/>
          <a:p>
            <a:pPr defTabSz="397256">
              <a:spcBef>
                <a:spcPts val="2800"/>
              </a:spcBef>
              <a:defRPr sz="5440"/>
            </a:pPr>
            <a:r>
              <a:t>Sentiment Analysis</a:t>
            </a:r>
          </a:p>
          <a:p>
            <a:pPr defTabSz="397256">
              <a:spcBef>
                <a:spcPts val="2800"/>
              </a:spcBef>
              <a:defRPr sz="5440"/>
            </a:pPr>
            <a:r>
              <a:t>Examples</a:t>
            </a:r>
          </a:p>
        </p:txBody>
      </p:sp>
      <p:sp>
        <p:nvSpPr>
          <p:cNvPr id="238" name="Shape 238"/>
          <p:cNvSpPr/>
          <p:nvPr>
            <p:ph type="body" sz="half" idx="1"/>
          </p:nvPr>
        </p:nvSpPr>
        <p:spPr>
          <a:xfrm>
            <a:off x="952500" y="2603500"/>
            <a:ext cx="6535354" cy="5759846"/>
          </a:xfrm>
          <a:prstGeom prst="rect">
            <a:avLst/>
          </a:prstGeom>
        </p:spPr>
        <p:txBody>
          <a:bodyPr/>
          <a:lstStyle/>
          <a:p>
            <a:pPr marL="271638" indent="-271638" defTabSz="457200">
              <a:spcBef>
                <a:spcPts val="0"/>
              </a:spcBef>
              <a:defRPr sz="2200"/>
            </a:pPr>
            <a:r>
              <a:t>The Obama administration used it to gauge public opinion to policy announcements and campaign messages ahead of 2012 election.</a:t>
            </a: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r>
              <a:t>Businesses like Expedia used it to understand consumer attitudes and react accordingly.</a:t>
            </a:r>
          </a:p>
        </p:txBody>
      </p:sp>
      <p:sp>
        <p:nvSpPr>
          <p:cNvPr id="239" name="Shape 23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0" name="110.png"/>
          <p:cNvPicPr>
            <a:picLocks noChangeAspect="1"/>
          </p:cNvPicPr>
          <p:nvPr/>
        </p:nvPicPr>
        <p:blipFill>
          <a:blip r:embed="rId3">
            <a:extLst/>
          </a:blip>
          <a:stretch>
            <a:fillRect/>
          </a:stretch>
        </p:blipFill>
        <p:spPr>
          <a:xfrm>
            <a:off x="2866623" y="7049598"/>
            <a:ext cx="7271554" cy="1185824"/>
          </a:xfrm>
          <a:prstGeom prst="rect">
            <a:avLst/>
          </a:prstGeom>
          <a:ln w="12700">
            <a:miter lim="400000"/>
          </a:ln>
        </p:spPr>
      </p:pic>
      <p:pic>
        <p:nvPicPr>
          <p:cNvPr id="241" name="rsz_screen_shot_2012-10-24_at_103053_am-600x453.jpg"/>
          <p:cNvPicPr>
            <a:picLocks noChangeAspect="1"/>
          </p:cNvPicPr>
          <p:nvPr/>
        </p:nvPicPr>
        <p:blipFill>
          <a:blip r:embed="rId4">
            <a:extLst/>
          </a:blip>
          <a:stretch>
            <a:fillRect/>
          </a:stretch>
        </p:blipFill>
        <p:spPr>
          <a:xfrm>
            <a:off x="7434215" y="2833889"/>
            <a:ext cx="4454268" cy="3362972"/>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lvl1pPr>
              <a:spcBef>
                <a:spcPts val="4200"/>
              </a:spcBef>
            </a:lvl1pPr>
          </a:lstStyle>
          <a:p>
            <a:pPr/>
            <a:r>
              <a:t>Sentiment Analysis</a:t>
            </a:r>
          </a:p>
        </p:txBody>
      </p:sp>
      <p:sp>
        <p:nvSpPr>
          <p:cNvPr id="246" name="Shape 246"/>
          <p:cNvSpPr/>
          <p:nvPr>
            <p:ph type="body" idx="1"/>
          </p:nvPr>
        </p:nvSpPr>
        <p:spPr>
          <a:prstGeom prst="rect">
            <a:avLst/>
          </a:prstGeom>
        </p:spPr>
        <p:txBody>
          <a:bodyPr/>
          <a:lstStyle/>
          <a:p>
            <a:pPr lvl="1" marL="802569" indent="-358069"/>
            <a:r>
              <a:rPr sz="2900"/>
              <a:t>Contents of messages sent/received by contributors</a:t>
            </a:r>
            <a:endParaRPr sz="2900"/>
          </a:p>
          <a:p>
            <a:pPr lvl="1" marL="802569" indent="-358069"/>
            <a:r>
              <a:rPr sz="2900"/>
              <a:t>A time series of sentiments, to analyze</a:t>
            </a:r>
          </a:p>
        </p:txBody>
      </p:sp>
      <p:sp>
        <p:nvSpPr>
          <p:cNvPr id="247" name="Shape 24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lvl1pPr defTabSz="490727">
              <a:defRPr sz="6719"/>
            </a:lvl1pPr>
          </a:lstStyle>
          <a:p>
            <a:pPr/>
            <a:r>
              <a:t>Time Series Analysis of Sentiments</a:t>
            </a:r>
          </a:p>
        </p:txBody>
      </p:sp>
      <p:pic>
        <p:nvPicPr>
          <p:cNvPr id="252" name="TS_1.pdf"/>
          <p:cNvPicPr>
            <a:picLocks noChangeAspect="1"/>
          </p:cNvPicPr>
          <p:nvPr/>
        </p:nvPicPr>
        <p:blipFill>
          <a:blip r:embed="rId2">
            <a:extLst/>
          </a:blip>
          <a:srcRect l="0" t="0" r="0" b="0"/>
          <a:stretch>
            <a:fillRect/>
          </a:stretch>
        </p:blipFill>
        <p:spPr>
          <a:xfrm>
            <a:off x="1612899" y="2419350"/>
            <a:ext cx="9779002" cy="6667500"/>
          </a:xfrm>
          <a:prstGeom prst="rect">
            <a:avLst/>
          </a:prstGeom>
          <a:ln w="12700">
            <a:miter lim="400000"/>
          </a:ln>
        </p:spPr>
      </p:pic>
      <p:sp>
        <p:nvSpPr>
          <p:cNvPr id="253" name="Shape 253"/>
          <p:cNvSpPr/>
          <p:nvPr/>
        </p:nvSpPr>
        <p:spPr>
          <a:xfrm>
            <a:off x="2333640" y="7026902"/>
            <a:ext cx="8687104"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56" name="Shape 256"/>
          <p:cNvSpPr/>
          <p:nvPr>
            <p:ph type="body" idx="1"/>
          </p:nvPr>
        </p:nvSpPr>
        <p:spPr>
          <a:prstGeom prst="rect">
            <a:avLst/>
          </a:prstGeom>
        </p:spPr>
        <p:txBody>
          <a:bodyPr/>
          <a:lstStyle/>
          <a:p>
            <a:pPr marL="0" indent="0">
              <a:buSzTx/>
              <a:buNone/>
              <a:defRPr sz="2300"/>
            </a:pPr>
            <a:r>
              <a:t>Used in</a:t>
            </a:r>
          </a:p>
          <a:p>
            <a:pPr marL="444500" indent="-444500">
              <a:defRPr sz="2300"/>
            </a:pPr>
            <a:r>
              <a:t>Census analysis</a:t>
            </a:r>
          </a:p>
          <a:p>
            <a:pPr marL="444500" indent="-444500">
              <a:defRPr sz="2300"/>
            </a:pPr>
            <a:r>
              <a:t>Business forecasting: Understanding fluctuations in sales</a:t>
            </a:r>
          </a:p>
          <a:p>
            <a:pPr marL="444500" indent="-444500">
              <a:defRPr sz="2300"/>
            </a:pPr>
            <a:r>
              <a:t>Disease incidence tracking</a:t>
            </a:r>
          </a:p>
          <a:p>
            <a:pPr marL="444500" indent="-444500">
              <a:defRPr sz="2300"/>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59" name="Shape 259"/>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lvl1pPr defTabSz="490727">
              <a:defRPr sz="6719"/>
            </a:lvl1pPr>
          </a:lstStyle>
          <a:p>
            <a:pPr/>
            <a:r>
              <a:t>Time Series Analysis of Sentiments</a:t>
            </a:r>
          </a:p>
        </p:txBody>
      </p:sp>
      <p:pic>
        <p:nvPicPr>
          <p:cNvPr id="262"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63" name="Shape 263"/>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4" name="Shape 264"/>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5" name="Shape 265"/>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6" name="Shape 266"/>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7" name="Shape 267"/>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68" name="Shape 268"/>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69" name="Shape 269"/>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70" name="Shape 270"/>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71"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72"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73" name="Shape 273"/>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74" name="Shape 274"/>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77"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78"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79" name="Shape 279"/>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80" name="Shape 280"/>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281" name="Shape 281"/>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282" name="Shape 282"/>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3" name="Shape 283"/>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4" name="Shape 284"/>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5" name="Shape 285"/>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6" name="Shape 286"/>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7" name="Shape 287"/>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8" name="Shape 288"/>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9" name="Shape 289"/>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pic>
        <p:nvPicPr>
          <p:cNvPr id="290" name="Screen Shot 2017-05-03 at 8.08.40 PM.png"/>
          <p:cNvPicPr>
            <a:picLocks noChangeAspect="1"/>
          </p:cNvPicPr>
          <p:nvPr/>
        </p:nvPicPr>
        <p:blipFill>
          <a:blip r:embed="rId4">
            <a:extLst/>
          </a:blip>
          <a:stretch>
            <a:fillRect/>
          </a:stretch>
        </p:blipFill>
        <p:spPr>
          <a:xfrm>
            <a:off x="204419" y="4153234"/>
            <a:ext cx="5453841" cy="1480510"/>
          </a:xfrm>
          <a:prstGeom prst="rect">
            <a:avLst/>
          </a:prstGeom>
          <a:ln w="12700">
            <a:miter lim="400000"/>
          </a:ln>
        </p:spPr>
      </p:pic>
      <p:pic>
        <p:nvPicPr>
          <p:cNvPr id="291" name="Screen Shot 2017-05-03 at 8.07.45 PM.png"/>
          <p:cNvPicPr>
            <a:picLocks noChangeAspect="1"/>
          </p:cNvPicPr>
          <p:nvPr/>
        </p:nvPicPr>
        <p:blipFill>
          <a:blip r:embed="rId5">
            <a:extLst/>
          </a:blip>
          <a:stretch>
            <a:fillRect/>
          </a:stretch>
        </p:blipFill>
        <p:spPr>
          <a:xfrm>
            <a:off x="196614" y="5583944"/>
            <a:ext cx="5453841" cy="1520235"/>
          </a:xfrm>
          <a:prstGeom prst="rect">
            <a:avLst/>
          </a:prstGeom>
          <a:ln w="12700">
            <a:miter lim="400000"/>
          </a:ln>
        </p:spPr>
      </p:pic>
      <p:pic>
        <p:nvPicPr>
          <p:cNvPr id="292" name="Screen Shot 2017-05-03 at 8.11.43 PM.png"/>
          <p:cNvPicPr>
            <a:picLocks noChangeAspect="1"/>
          </p:cNvPicPr>
          <p:nvPr/>
        </p:nvPicPr>
        <p:blipFill>
          <a:blip r:embed="rId6">
            <a:extLst/>
          </a:blip>
          <a:stretch>
            <a:fillRect/>
          </a:stretch>
        </p:blipFill>
        <p:spPr>
          <a:xfrm>
            <a:off x="7091804" y="4213874"/>
            <a:ext cx="5696911" cy="1520235"/>
          </a:xfrm>
          <a:prstGeom prst="rect">
            <a:avLst/>
          </a:prstGeom>
          <a:ln w="12700">
            <a:miter lim="400000"/>
          </a:ln>
        </p:spPr>
      </p:pic>
      <p:pic>
        <p:nvPicPr>
          <p:cNvPr id="293" name="Screen Shot 2017-05-03 at 8.11.28 PM.png"/>
          <p:cNvPicPr>
            <a:picLocks noChangeAspect="1"/>
          </p:cNvPicPr>
          <p:nvPr/>
        </p:nvPicPr>
        <p:blipFill>
          <a:blip r:embed="rId7">
            <a:extLst/>
          </a:blip>
          <a:stretch>
            <a:fillRect/>
          </a:stretch>
        </p:blipFill>
        <p:spPr>
          <a:xfrm>
            <a:off x="7180166" y="5702268"/>
            <a:ext cx="5594748" cy="1554979"/>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defTabSz="397256">
              <a:defRPr sz="5440"/>
            </a:pPr>
            <a:r>
              <a:t>Time Series Analysis of Sentiments:</a:t>
            </a:r>
            <a:br/>
            <a:r>
              <a:t>Anomaly Detection</a:t>
            </a:r>
          </a:p>
        </p:txBody>
      </p:sp>
      <p:sp>
        <p:nvSpPr>
          <p:cNvPr id="296" name="Shape 296"/>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297" name="Screen Shot 2017-03-07 at 1.15.03 PM.png"/>
          <p:cNvPicPr>
            <a:picLocks noChangeAspect="1"/>
          </p:cNvPicPr>
          <p:nvPr/>
        </p:nvPicPr>
        <p:blipFill>
          <a:blip r:embed="rId3">
            <a:extLst/>
          </a:blip>
          <a:stretch>
            <a:fillRect/>
          </a:stretch>
        </p:blipFill>
        <p:spPr>
          <a:xfrm>
            <a:off x="4284567" y="3458567"/>
            <a:ext cx="4435666" cy="657136"/>
          </a:xfrm>
          <a:prstGeom prst="rect">
            <a:avLst/>
          </a:prstGeom>
          <a:ln w="12700">
            <a:miter lim="400000"/>
          </a:ln>
        </p:spPr>
      </p:pic>
      <p:pic>
        <p:nvPicPr>
          <p:cNvPr id="298" name="Screen Shot 2017-03-07 at 1.17.06 PM.png"/>
          <p:cNvPicPr>
            <a:picLocks noChangeAspect="1"/>
          </p:cNvPicPr>
          <p:nvPr/>
        </p:nvPicPr>
        <p:blipFill>
          <a:blip r:embed="rId4">
            <a:extLst/>
          </a:blip>
          <a:stretch>
            <a:fillRect/>
          </a:stretch>
        </p:blipFill>
        <p:spPr>
          <a:xfrm>
            <a:off x="10619531" y="3537675"/>
            <a:ext cx="2175180" cy="1540319"/>
          </a:xfrm>
          <a:prstGeom prst="rect">
            <a:avLst/>
          </a:prstGeom>
          <a:ln w="12700">
            <a:miter lim="400000"/>
          </a:ln>
        </p:spPr>
      </p:pic>
      <p:pic>
        <p:nvPicPr>
          <p:cNvPr id="299" name="Screen Shot 2017-03-07 at 1.17.19 PM.png"/>
          <p:cNvPicPr>
            <a:picLocks noChangeAspect="1"/>
          </p:cNvPicPr>
          <p:nvPr/>
        </p:nvPicPr>
        <p:blipFill>
          <a:blip r:embed="rId5">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03" name="Shape 303"/>
          <p:cNvSpPr/>
          <p:nvPr>
            <p:ph type="body" sz="half" idx="1"/>
          </p:nvPr>
        </p:nvSpPr>
        <p:spPr>
          <a:xfrm>
            <a:off x="952500" y="2603500"/>
            <a:ext cx="11099800" cy="445366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'2008-08-05 02:34:48'</a:t>
            </a:r>
            <a:br/>
            <a:r>
              <a:t>'[Kamailio-Devel] [Kamailio-Users]  1.4.0 release plans,\n project matters'</a:t>
            </a:r>
          </a:p>
          <a:p>
            <a:pPr marL="0" indent="0" algn="ctr">
              <a:buSzTx/>
              <a:buNone/>
              <a:defRPr i="1" sz="3500"/>
            </a:pPr>
            <a:r>
              <a:rPr b="1">
                <a:latin typeface="Helvetica"/>
                <a:ea typeface="Helvetica"/>
                <a:cs typeface="Helvetica"/>
                <a:sym typeface="Helvetica"/>
              </a:rPr>
              <a:t>“</a:t>
            </a:r>
            <a:r>
              <a:t>[…] to the rest of us--those who are not project luminaries--it leaves the situation looking like some absurd, internecine feud replete with tribalism, factionalism, and egotism.</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05" name="Shape 305"/>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306" name="Shape 306"/>
          <p:cNvSpPr/>
          <p:nvPr>
            <p:ph type="body" idx="1"/>
          </p:nvPr>
        </p:nvSpPr>
        <p:spPr>
          <a:xfrm>
            <a:off x="952500" y="2603500"/>
            <a:ext cx="11099800" cy="6667564"/>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algn="ctr">
              <a:buSzTx/>
              <a:buNone/>
              <a:defRPr i="1" sz="3000"/>
            </a:pPr>
            <a:r>
              <a:rPr b="1">
                <a:latin typeface="Helvetica"/>
                <a:ea typeface="Helvetica"/>
                <a:cs typeface="Helvetica"/>
                <a:sym typeface="Helvetica"/>
              </a:rPr>
              <a:t>“</a:t>
            </a:r>
            <a:r>
              <a:t>thanks for the short announcement of the existence of this fork. I was not aware of this, and i’m really disappointed. I think this is not the way to deal with this conflict. </a:t>
            </a:r>
            <a:r>
              <a:rPr>
                <a:solidFill>
                  <a:schemeClr val="accent5"/>
                </a:solidFill>
              </a:rPr>
              <a:t>I had appreciated to know a little bit earlier of this plans, now i understand the events of the past months on this list</a:t>
            </a:r>
            <a:r>
              <a:t> and also the board somewhat better.</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defRPr sz="6200"/>
            </a:pPr>
            <a:r>
              <a:t>Open source is great</a:t>
            </a:r>
            <a:br/>
            <a:r>
              <a:rPr sz="5000"/>
              <a:t>but not all the time</a:t>
            </a:r>
          </a:p>
        </p:txBody>
      </p:sp>
      <p:sp>
        <p:nvSpPr>
          <p:cNvPr id="130" name="Shape 130"/>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“Industry afraid of "fly-by-night" open source packages &amp; vendors</a:t>
            </a:r>
          </a:p>
        </p:txBody>
      </p:sp>
      <p:sp>
        <p:nvSpPr>
          <p:cNvPr id="131" name="Shape 13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defTabSz="397256">
              <a:defRPr sz="5440"/>
            </a:pPr>
            <a:r>
              <a:t>Time Series Analysis of Sentiments:</a:t>
            </a:r>
            <a:br/>
            <a:r>
              <a:t>Anomaly Detection</a:t>
            </a:r>
          </a:p>
        </p:txBody>
      </p:sp>
      <p:pic>
        <p:nvPicPr>
          <p:cNvPr id="309" name="O_1.pdf"/>
          <p:cNvPicPr>
            <a:picLocks noChangeAspect="1"/>
          </p:cNvPicPr>
          <p:nvPr/>
        </p:nvPicPr>
        <p:blipFill>
          <a:blip r:embed="rId3">
            <a:extLst/>
          </a:blip>
          <a:stretch>
            <a:fillRect/>
          </a:stretch>
        </p:blipFill>
        <p:spPr>
          <a:xfrm>
            <a:off x="1368278" y="2252562"/>
            <a:ext cx="10268244" cy="7001076"/>
          </a:xfrm>
          <a:prstGeom prst="rect">
            <a:avLst/>
          </a:prstGeom>
          <a:ln w="12700">
            <a:miter lim="400000"/>
          </a:ln>
        </p:spPr>
      </p:pic>
      <p:sp>
        <p:nvSpPr>
          <p:cNvPr id="310" name="Shape 310"/>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11" name="Shape 311"/>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12" name="Shape 312"/>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13" name="Shape 313"/>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pPr defTabSz="397256">
              <a:defRPr sz="5440"/>
            </a:pPr>
            <a:r>
              <a:t>Time Series Analysis of Sentiments:</a:t>
            </a:r>
            <a:br/>
            <a:r>
              <a:t>Anomaly Detection</a:t>
            </a:r>
          </a:p>
        </p:txBody>
      </p:sp>
      <p:pic>
        <p:nvPicPr>
          <p:cNvPr id="318"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19"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20" name="Shape 320"/>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21" name="Shape 321"/>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2" name="Shape 322"/>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23" name="Shape 323"/>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24" name="Shape 324"/>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25" name="Shape 325"/>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26" name="Shape 326"/>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27" name="Shape 327"/>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28" name="Shape 328"/>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29" name="Shape 329"/>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30" name="Shape 330"/>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31" name="Shape 331"/>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2" name="Shape 332"/>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3" name="Shape 333"/>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34" name="Shape 334"/>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6"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37"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38" name="Shape 338"/>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39" name="Shape 339"/>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0" name="Shape 340"/>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41" name="Shape 341"/>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42" name="Shape 342"/>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3" name="Shape 343"/>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44" name="Shape 344"/>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45" name="Shape 345"/>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46" name="Shape 346"/>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7" name="Shape 347"/>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50" name="O_8.pdf"/>
          <p:cNvPicPr>
            <a:picLocks noChangeAspect="1"/>
          </p:cNvPicPr>
          <p:nvPr/>
        </p:nvPicPr>
        <p:blipFill>
          <a:blip r:embed="rId3">
            <a:extLst/>
          </a:blip>
          <a:stretch>
            <a:fillRect/>
          </a:stretch>
        </p:blipFill>
        <p:spPr>
          <a:xfrm>
            <a:off x="6164981" y="6625793"/>
            <a:ext cx="3479075" cy="2372096"/>
          </a:xfrm>
          <a:prstGeom prst="rect">
            <a:avLst/>
          </a:prstGeom>
          <a:ln w="12700">
            <a:miter lim="400000"/>
          </a:ln>
        </p:spPr>
      </p:pic>
      <p:pic>
        <p:nvPicPr>
          <p:cNvPr id="351" name="O_6.pdf"/>
          <p:cNvPicPr>
            <a:picLocks noChangeAspect="1"/>
          </p:cNvPicPr>
          <p:nvPr/>
        </p:nvPicPr>
        <p:blipFill>
          <a:blip r:embed="rId4">
            <a:extLst/>
          </a:blip>
          <a:srcRect l="0" t="4491" r="0" b="4491"/>
          <a:stretch>
            <a:fillRect/>
          </a:stretch>
        </p:blipFill>
        <p:spPr>
          <a:xfrm>
            <a:off x="6164980" y="4572000"/>
            <a:ext cx="3479076" cy="2159001"/>
          </a:xfrm>
          <a:prstGeom prst="rect">
            <a:avLst/>
          </a:prstGeom>
          <a:ln w="12700">
            <a:miter lim="400000"/>
          </a:ln>
        </p:spPr>
      </p:pic>
      <p:pic>
        <p:nvPicPr>
          <p:cNvPr id="352" name="O_3.pdf"/>
          <p:cNvPicPr>
            <a:picLocks noChangeAspect="1"/>
          </p:cNvPicPr>
          <p:nvPr/>
        </p:nvPicPr>
        <p:blipFill>
          <a:blip r:embed="rId5">
            <a:extLst/>
          </a:blip>
          <a:srcRect l="0" t="4491" r="0" b="4491"/>
          <a:stretch>
            <a:fillRect/>
          </a:stretch>
        </p:blipFill>
        <p:spPr>
          <a:xfrm>
            <a:off x="2734655" y="2415133"/>
            <a:ext cx="3479076" cy="2159001"/>
          </a:xfrm>
          <a:prstGeom prst="rect">
            <a:avLst/>
          </a:prstGeom>
          <a:ln w="12700">
            <a:miter lim="400000"/>
          </a:ln>
        </p:spPr>
      </p:pic>
      <p:pic>
        <p:nvPicPr>
          <p:cNvPr id="353" name="O_7.pdf"/>
          <p:cNvPicPr>
            <a:picLocks noChangeAspect="1"/>
          </p:cNvPicPr>
          <p:nvPr/>
        </p:nvPicPr>
        <p:blipFill>
          <a:blip r:embed="rId6">
            <a:extLst/>
          </a:blip>
          <a:stretch>
            <a:fillRect/>
          </a:stretch>
        </p:blipFill>
        <p:spPr>
          <a:xfrm>
            <a:off x="2734655" y="6625792"/>
            <a:ext cx="3479076" cy="2372097"/>
          </a:xfrm>
          <a:prstGeom prst="rect">
            <a:avLst/>
          </a:prstGeom>
          <a:ln w="12700">
            <a:miter lim="400000"/>
          </a:ln>
        </p:spPr>
      </p:pic>
      <p:pic>
        <p:nvPicPr>
          <p:cNvPr id="354" name="TS_4.pdf"/>
          <p:cNvPicPr>
            <a:picLocks noChangeAspect="1"/>
          </p:cNvPicPr>
          <p:nvPr/>
        </p:nvPicPr>
        <p:blipFill>
          <a:blip r:embed="rId7">
            <a:extLst/>
          </a:blip>
          <a:srcRect l="0" t="0" r="0" b="0"/>
          <a:stretch>
            <a:fillRect/>
          </a:stretch>
        </p:blipFill>
        <p:spPr>
          <a:xfrm>
            <a:off x="6760690" y="2366116"/>
            <a:ext cx="2287643" cy="1559756"/>
          </a:xfrm>
          <a:prstGeom prst="rect">
            <a:avLst/>
          </a:prstGeom>
          <a:ln w="12700">
            <a:miter lim="400000"/>
          </a:ln>
        </p:spPr>
      </p:pic>
      <p:sp>
        <p:nvSpPr>
          <p:cNvPr id="355" name="Shape 355"/>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356" name="Shape 356"/>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57" name="Shape 357"/>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358" name="O_5.pdf"/>
          <p:cNvPicPr>
            <a:picLocks noChangeAspect="1"/>
          </p:cNvPicPr>
          <p:nvPr/>
        </p:nvPicPr>
        <p:blipFill>
          <a:blip r:embed="rId8">
            <a:extLst/>
          </a:blip>
          <a:stretch>
            <a:fillRect/>
          </a:stretch>
        </p:blipFill>
        <p:spPr>
          <a:xfrm>
            <a:off x="2756323" y="4476124"/>
            <a:ext cx="3435671" cy="2342503"/>
          </a:xfrm>
          <a:prstGeom prst="rect">
            <a:avLst/>
          </a:prstGeom>
          <a:ln w="12700">
            <a:miter lim="400000"/>
          </a:ln>
        </p:spPr>
      </p:pic>
      <p:sp>
        <p:nvSpPr>
          <p:cNvPr id="359" name="Shape 359"/>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0" name="Shape 360"/>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1" name="Shape 361"/>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2" name="Shape 362"/>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3" name="Shape 363"/>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4" name="Shape 364"/>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5" name="Shape 365"/>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6" name="Shape 366"/>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7" name="Shape 367"/>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68" name="Shape 368"/>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title"/>
          </p:nvPr>
        </p:nvSpPr>
        <p:spPr>
          <a:prstGeom prst="rect">
            <a:avLst/>
          </a:prstGeom>
        </p:spPr>
        <p:txBody>
          <a:bodyPr/>
          <a:lstStyle/>
          <a:p>
            <a:pPr/>
            <a:r>
              <a:t>Communication</a:t>
            </a:r>
          </a:p>
        </p:txBody>
      </p:sp>
      <p:sp>
        <p:nvSpPr>
          <p:cNvPr id="373" name="Shape 373"/>
          <p:cNvSpPr/>
          <p:nvPr>
            <p:ph type="body" sz="half" idx="1"/>
          </p:nvPr>
        </p:nvSpPr>
        <p:spPr>
          <a:xfrm>
            <a:off x="731093" y="2445642"/>
            <a:ext cx="11378358" cy="3294758"/>
          </a:xfrm>
          <a:prstGeom prst="rect">
            <a:avLst/>
          </a:prstGeom>
        </p:spPr>
        <p:txBody>
          <a:bodyPr/>
          <a:lstStyle/>
          <a:p>
            <a:pPr/>
            <a:r>
              <a:t>Interactions can be modeled as graphs</a:t>
            </a:r>
          </a:p>
          <a:p>
            <a:pPr/>
            <a:r>
              <a:t>Graphs change through time</a:t>
            </a:r>
          </a:p>
        </p:txBody>
      </p:sp>
      <p:sp>
        <p:nvSpPr>
          <p:cNvPr id="374" name="Shape 37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5"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376"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377"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378" name="Shape 378"/>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379"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380"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381"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382"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383" name="Shape 383"/>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386" name="Shape 386"/>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387" name="Shape 38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89" name="epc-flow-charts.pdf"/>
          <p:cNvPicPr>
            <a:picLocks noChangeAspect="1"/>
          </p:cNvPicPr>
          <p:nvPr>
            <p:ph type="pic" idx="13"/>
          </p:nvPr>
        </p:nvPicPr>
        <p:blipFill>
          <a:blip r:embed="rId3">
            <a:extLst/>
          </a:blip>
          <a:srcRect l="0" t="0" r="0" b="0"/>
          <a:stretch>
            <a:fillRect/>
          </a:stretch>
        </p:blipFill>
        <p:spPr>
          <a:xfrm>
            <a:off x="2997200" y="1859756"/>
            <a:ext cx="8111112" cy="6973951"/>
          </a:xfrm>
          <a:prstGeom prst="rect">
            <a:avLst/>
          </a:prstGeom>
        </p:spPr>
      </p:pic>
      <p:sp>
        <p:nvSpPr>
          <p:cNvPr id="390" name="Shape 390"/>
          <p:cNvSpPr/>
          <p:nvPr>
            <p:ph type="title"/>
          </p:nvPr>
        </p:nvSpPr>
        <p:spPr>
          <a:xfrm>
            <a:off x="1270000" y="292100"/>
            <a:ext cx="10464800" cy="1422400"/>
          </a:xfrm>
          <a:prstGeom prst="rect">
            <a:avLst/>
          </a:prstGeom>
        </p:spPr>
        <p:txBody>
          <a:bodyPr/>
          <a:lstStyle/>
          <a:p>
            <a:pPr/>
            <a:r>
              <a:t>Methodology</a:t>
            </a:r>
          </a:p>
        </p:txBody>
      </p:sp>
      <p:sp>
        <p:nvSpPr>
          <p:cNvPr id="391" name="Shape 391"/>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2" name="Shape 392"/>
          <p:cNvSpPr/>
          <p:nvPr/>
        </p:nvSpPr>
        <p:spPr>
          <a:xfrm>
            <a:off x="2914726" y="31305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393" name="Shape 393"/>
          <p:cNvSpPr/>
          <p:nvPr/>
        </p:nvSpPr>
        <p:spPr>
          <a:xfrm>
            <a:off x="264312" y="4908549"/>
            <a:ext cx="277337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396" name="Shape 396"/>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397" name="Shape 39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01" name="Shape 401"/>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402" name="Shape 402"/>
          <p:cNvSpPr/>
          <p:nvPr>
            <p:ph type="body" idx="1"/>
          </p:nvPr>
        </p:nvSpPr>
        <p:spPr>
          <a:xfrm>
            <a:off x="977900" y="1866900"/>
            <a:ext cx="11245206" cy="6952953"/>
          </a:xfrm>
          <a:prstGeom prst="rect">
            <a:avLst/>
          </a:prstGeom>
        </p:spPr>
        <p:txBody>
          <a:bodyPr/>
          <a:lstStyle/>
          <a:p>
            <a:pPr marL="0" indent="0" defTabSz="239522">
              <a:spcBef>
                <a:spcPts val="1300"/>
              </a:spcBef>
              <a:buSzTx/>
              <a:buNone/>
              <a:defRPr sz="1476"/>
            </a:pPr>
            <a:r>
              <a:t>Here’s my data:</a:t>
            </a:r>
          </a:p>
          <a:p>
            <a:pPr marL="141746" indent="-141746" defTabSz="239522">
              <a:spcBef>
                <a:spcPts val="1300"/>
              </a:spcBef>
              <a:defRPr sz="1476"/>
            </a:pPr>
            <a:r>
              <a:t>The interaction graphs of the developers that sent and received messages on the projects developers mailing list, for the time period of 10-month run-up to the fork event. And the source code contribution levels of the developers</a:t>
            </a:r>
          </a:p>
          <a:p>
            <a:pPr marL="0" indent="0" defTabSz="239522">
              <a:spcBef>
                <a:spcPts val="1300"/>
              </a:spcBef>
              <a:buSzTx/>
              <a:buNone/>
              <a:defRPr sz="1476"/>
            </a:pPr>
            <a:r>
              <a:t>Here’s what I found:</a:t>
            </a:r>
          </a:p>
          <a:p>
            <a:pPr marL="0" indent="0" algn="ctr" defTabSz="239522">
              <a:spcBef>
                <a:spcPts val="1300"/>
              </a:spcBef>
              <a:buSzTx/>
              <a:buNone/>
              <a:defRPr sz="3525"/>
            </a:pPr>
            <a:r>
              <a:t>TABLE</a:t>
            </a:r>
          </a:p>
          <a:p>
            <a:pPr marL="141746" indent="-141746" defTabSz="239522">
              <a:spcBef>
                <a:spcPts val="1300"/>
              </a:spcBef>
              <a:defRPr sz="147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41746" indent="-141746" defTabSz="239522">
              <a:spcBef>
                <a:spcPts val="1300"/>
              </a:spcBef>
              <a:defRPr sz="147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39522">
              <a:spcBef>
                <a:spcPts val="1300"/>
              </a:spcBef>
              <a:buSzTx/>
              <a:buNone/>
              <a:defRPr sz="1476"/>
            </a:pPr>
            <a:r>
              <a:t>Here’s why it matters:</a:t>
            </a:r>
          </a:p>
          <a:p>
            <a:pPr marL="93726" indent="-93726" defTabSz="239522">
              <a:spcBef>
                <a:spcPts val="1300"/>
              </a:spcBef>
              <a:buSzPct val="100000"/>
              <a:defRPr sz="1476"/>
            </a:pPr>
            <a:r>
              <a:t>Estimating the influence of several factors on how developers interact provides indicators of healthy dynamics, such as meritocracy in the project.</a:t>
            </a:r>
          </a:p>
          <a:p>
            <a:pPr marL="0" indent="0" defTabSz="239522">
              <a:spcBef>
                <a:spcPts val="1300"/>
              </a:spcBef>
              <a:buSzTx/>
              <a:buNone/>
              <a:defRPr sz="1476"/>
            </a:pPr>
            <a:r>
              <a:t>Here’s the implications of what I found:</a:t>
            </a:r>
          </a:p>
          <a:p>
            <a:pPr marL="93726" indent="-93726" defTabSz="239522">
              <a:spcBef>
                <a:spcPts val="1300"/>
              </a:spcBef>
              <a:buSzPct val="100000"/>
              <a:defRPr sz="1476"/>
            </a:pPr>
            <a:r>
              <a:t>It’s not a great way of measuring up a project, but it’s not a bad way of finding out who in the project deserves credit, who is mostly talk and no action, and whether the project is a meritocracy.</a:t>
            </a:r>
          </a:p>
        </p:txBody>
      </p:sp>
      <p:sp>
        <p:nvSpPr>
          <p:cNvPr id="403" name="Shape 40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7" name="Shape 407"/>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08" name="Shape 408"/>
          <p:cNvSpPr/>
          <p:nvPr>
            <p:ph type="body" idx="1"/>
          </p:nvPr>
        </p:nvSpPr>
        <p:spPr>
          <a:xfrm>
            <a:off x="965200" y="2387600"/>
            <a:ext cx="10094417" cy="6286500"/>
          </a:xfrm>
          <a:prstGeom prst="rect">
            <a:avLst/>
          </a:prstGeom>
        </p:spPr>
        <p:txBody>
          <a:bodyPr/>
          <a:lstStyle/>
          <a:p>
            <a:pPr marL="0" indent="0" defTabSz="292100">
              <a:spcBef>
                <a:spcPts val="1600"/>
              </a:spcBef>
              <a:buSzTx/>
              <a:buNone/>
              <a:defRPr sz="2000"/>
            </a:pPr>
            <a:r>
              <a:t>Here’s my data:</a:t>
            </a:r>
          </a:p>
          <a:p>
            <a:pPr marL="172861" indent="-172861" defTabSz="292100">
              <a:spcBef>
                <a:spcPts val="1600"/>
              </a:spcBef>
              <a:defRPr sz="2000"/>
            </a:pPr>
            <a:r>
              <a:t>The contents of the messages sent and received on the projects developers mailing list, for the time period of 10-month run-up to the fork. </a:t>
            </a:r>
          </a:p>
          <a:p>
            <a:pPr marL="0" indent="0" defTabSz="292100">
              <a:spcBef>
                <a:spcPts val="1600"/>
              </a:spcBef>
              <a:buSzTx/>
              <a:buNone/>
              <a:defRPr sz="2000"/>
            </a:pPr>
            <a:r>
              <a:t>Here’s what I found:</a:t>
            </a:r>
          </a:p>
          <a:p>
            <a:pPr marL="172861" indent="-172861" defTabSz="292100">
              <a:spcBef>
                <a:spcPts val="1600"/>
              </a:spcBef>
              <a:defRPr sz="2000"/>
            </a:pPr>
            <a:r>
              <a:t>Conflict-driven forks exhibited anomalies; time series analysis of sentiments shows the anomalies occur before the fork event</a:t>
            </a:r>
          </a:p>
          <a:p>
            <a:pPr marL="172861" indent="-172861" defTabSz="292100">
              <a:spcBef>
                <a:spcPts val="1600"/>
              </a:spcBef>
              <a:defRPr sz="2000"/>
            </a:pPr>
            <a:r>
              <a:t>Non-conflict-driven forks did not suffer from pre-fork anomalies</a:t>
            </a:r>
          </a:p>
          <a:p>
            <a:pPr marL="0" indent="0" defTabSz="292100">
              <a:spcBef>
                <a:spcPts val="1600"/>
              </a:spcBef>
              <a:buSzTx/>
              <a:buNone/>
              <a:defRPr sz="2000"/>
            </a:pPr>
            <a:r>
              <a:t>Here’s why it matters:</a:t>
            </a:r>
          </a:p>
          <a:p>
            <a:pPr marL="114300" indent="-114300" defTabSz="292100">
              <a:spcBef>
                <a:spcPts val="1600"/>
              </a:spcBef>
              <a:buSzPct val="100000"/>
              <a:defRPr sz="2000"/>
            </a:pPr>
            <a:r>
              <a:t>The objective was to be able to intervene, or evaluate the health. </a:t>
            </a:r>
          </a:p>
          <a:p>
            <a:pPr marL="114300" indent="-114300" defTabSz="292100">
              <a:spcBef>
                <a:spcPts val="1600"/>
              </a:spcBef>
              <a:buSzPct val="100000"/>
              <a:defRPr sz="2000"/>
            </a:pPr>
            <a:r>
              <a:t>Anomaly detection of the time series analysis may be used by the project stakeholders/investors as key indicators left in the record, that can reliably be used to predict, or to identify problems among the developers, and intervene if need be.</a:t>
            </a:r>
          </a:p>
          <a:p>
            <a:pPr marL="0" indent="0" defTabSz="292100">
              <a:spcBef>
                <a:spcPts val="1600"/>
              </a:spcBef>
              <a:buSzTx/>
              <a:buNone/>
              <a:defRPr sz="2000"/>
            </a:pPr>
            <a:r>
              <a:t>Here’s the implications of what I found</a:t>
            </a:r>
          </a:p>
          <a:p>
            <a:pPr marL="114300" indent="-114300" defTabSz="292100">
              <a:spcBef>
                <a:spcPts val="1600"/>
              </a:spcBef>
              <a:buSzPct val="100000"/>
              <a:defRPr sz="2000"/>
            </a:pPr>
            <a:r>
              <a:t>It’s not great, but a good way of caring about an open source project that you rely on.</a:t>
            </a:r>
          </a:p>
        </p:txBody>
      </p:sp>
      <p:sp>
        <p:nvSpPr>
          <p:cNvPr id="409" name="Shape 4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What is this about?</a:t>
            </a:r>
          </a:p>
        </p:txBody>
      </p:sp>
      <p:sp>
        <p:nvSpPr>
          <p:cNvPr id="136" name="Shape 136"/>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triggers forking?</a:t>
            </a:r>
          </a:p>
          <a:p>
            <a:pPr lvl="1" marL="685799" indent="-342899">
              <a:defRPr sz="2100"/>
            </a:pPr>
            <a:r>
              <a:t>Can we do something to predict when the community started to disintegrate?</a:t>
            </a:r>
          </a:p>
        </p:txBody>
      </p:sp>
      <p:sp>
        <p:nvSpPr>
          <p:cNvPr id="137" name="Shape 13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0" name="Group 140"/>
          <p:cNvGrpSpPr/>
          <p:nvPr/>
        </p:nvGrpSpPr>
        <p:grpSpPr>
          <a:xfrm>
            <a:off x="7007215" y="2926691"/>
            <a:ext cx="5051344" cy="5326438"/>
            <a:chOff x="0" y="0"/>
            <a:chExt cx="5051343" cy="5326437"/>
          </a:xfrm>
        </p:grpSpPr>
        <p:pic>
          <p:nvPicPr>
            <p:cNvPr id="139"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8"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11" name="Shape 411"/>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12" name="Shape 412"/>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15"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16" name="Shape 416"/>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p>
            <a:pPr/>
            <a:r>
              <a:t>Summary</a:t>
            </a:r>
          </a:p>
        </p:txBody>
      </p:sp>
      <p:sp>
        <p:nvSpPr>
          <p:cNvPr id="419" name="Shape 419"/>
          <p:cNvSpPr/>
          <p:nvPr>
            <p:ph type="body" idx="1"/>
          </p:nvPr>
        </p:nvSpPr>
        <p:spPr>
          <a:prstGeom prst="rect">
            <a:avLst/>
          </a:prstGeom>
        </p:spPr>
        <p:txBody>
          <a:bodyPr/>
          <a:lstStyle/>
          <a:p>
            <a:pPr marL="342264" indent="-342264" defTabSz="449833">
              <a:spcBef>
                <a:spcPts val="3200"/>
              </a:spcBef>
              <a:defRPr sz="2772"/>
            </a:pPr>
            <a:r>
              <a:t>Represented longitudinal dynamics in conflict-driven vs. non-conflict-driven forks</a:t>
            </a:r>
          </a:p>
          <a:p>
            <a:pPr marL="342264" indent="-342264" defTabSz="449833">
              <a:spcBef>
                <a:spcPts val="3200"/>
              </a:spcBef>
              <a:defRPr sz="2772"/>
            </a:pPr>
            <a:r>
              <a:t>Suggested indicators of unhealthy dynamics to suggest intervention</a:t>
            </a:r>
          </a:p>
          <a:p>
            <a:pPr marL="342264" indent="-342264" defTabSz="449833">
              <a:spcBef>
                <a:spcPts val="3200"/>
              </a:spcBef>
              <a:defRPr sz="2772"/>
            </a:pPr>
            <a:r>
              <a:t>Detected pre-fork anomalies suggestive of negative communication sentiments </a:t>
            </a:r>
          </a:p>
          <a:p>
            <a:pPr marL="342264" indent="-342264" defTabSz="449833">
              <a:spcBef>
                <a:spcPts val="3200"/>
              </a:spcBef>
              <a:defRPr sz="2772"/>
            </a:pPr>
            <a:r>
              <a:t>Expressed underlying properties/values of community behavior as model effects and their significance</a:t>
            </a:r>
          </a:p>
          <a:p>
            <a:pPr marL="342264" indent="-342264" defTabSz="449833">
              <a:spcBef>
                <a:spcPts val="3200"/>
              </a:spcBef>
              <a:defRPr sz="2772"/>
            </a:pPr>
            <a:r>
              <a:t>Good starting point for gaining an understanding of longitudinal change of underlying properties of an open source project community. </a:t>
            </a:r>
            <a:r>
              <a:rPr sz="1001">
                <a:solidFill>
                  <a:srgbClr val="A6AAA9"/>
                </a:solidFill>
              </a:rPr>
              <a:t>(e.g. Github plug-in indicator)</a:t>
            </a:r>
          </a:p>
        </p:txBody>
      </p:sp>
      <p:sp>
        <p:nvSpPr>
          <p:cNvPr id="420" name="Shape 42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p>
            <a:pPr/>
            <a:r>
              <a:t>Future Work</a:t>
            </a:r>
          </a:p>
        </p:txBody>
      </p:sp>
      <p:sp>
        <p:nvSpPr>
          <p:cNvPr id="423" name="Shape 423"/>
          <p:cNvSpPr/>
          <p:nvPr>
            <p:ph type="body" sz="half" idx="1"/>
          </p:nvPr>
        </p:nvSpPr>
        <p:spPr>
          <a:xfrm>
            <a:off x="965200" y="2387600"/>
            <a:ext cx="6442621" cy="6705600"/>
          </a:xfrm>
          <a:prstGeom prst="rect">
            <a:avLst/>
          </a:prstGeom>
        </p:spPr>
        <p:txBody>
          <a:bodyPr/>
          <a:lstStyle/>
          <a:p>
            <a:pPr marL="0" indent="0">
              <a:buSzTx/>
              <a:buNone/>
            </a:pPr>
          </a:p>
        </p:txBody>
      </p:sp>
      <p:sp>
        <p:nvSpPr>
          <p:cNvPr id="424" name="Shape 42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27" name="Group 427"/>
          <p:cNvGrpSpPr/>
          <p:nvPr/>
        </p:nvGrpSpPr>
        <p:grpSpPr>
          <a:xfrm>
            <a:off x="7848783" y="2236024"/>
            <a:ext cx="4413696" cy="3586754"/>
            <a:chOff x="0" y="0"/>
            <a:chExt cx="4413694" cy="3586753"/>
          </a:xfrm>
        </p:grpSpPr>
        <p:pic>
          <p:nvPicPr>
            <p:cNvPr id="426" name="01_time_series_noise_data.jpg"/>
            <p:cNvPicPr>
              <a:picLocks noChangeAspect="1"/>
            </p:cNvPicPr>
            <p:nvPr/>
          </p:nvPicPr>
          <p:blipFill>
            <a:blip r:embed="rId2">
              <a:extLst/>
            </a:blip>
            <a:srcRect l="2217" t="0" r="10361" b="0"/>
            <a:stretch>
              <a:fillRect/>
            </a:stretch>
          </p:blipFill>
          <p:spPr>
            <a:xfrm>
              <a:off x="127000" y="88900"/>
              <a:ext cx="4159695" cy="3256554"/>
            </a:xfrm>
            <a:prstGeom prst="rect">
              <a:avLst/>
            </a:prstGeom>
            <a:ln>
              <a:noFill/>
            </a:ln>
            <a:effectLst/>
          </p:spPr>
        </p:pic>
        <p:pic>
          <p:nvPicPr>
            <p:cNvPr id="425" name=""/>
            <p:cNvPicPr>
              <a:picLocks noChangeAspect="0"/>
            </p:cNvPicPr>
            <p:nvPr/>
          </p:nvPicPr>
          <p:blipFill>
            <a:blip r:embed="rId3">
              <a:extLst/>
            </a:blip>
            <a:stretch>
              <a:fillRect/>
            </a:stretch>
          </p:blipFill>
          <p:spPr>
            <a:xfrm>
              <a:off x="-1" y="-1"/>
              <a:ext cx="4413696" cy="3586755"/>
            </a:xfrm>
            <a:prstGeom prst="rect">
              <a:avLst/>
            </a:prstGeom>
            <a:effectLst/>
          </p:spPr>
        </p:pic>
      </p:grpSp>
      <p:grpSp>
        <p:nvGrpSpPr>
          <p:cNvPr id="430" name="Group 430"/>
          <p:cNvGrpSpPr/>
          <p:nvPr/>
        </p:nvGrpSpPr>
        <p:grpSpPr>
          <a:xfrm>
            <a:off x="7848782" y="6057784"/>
            <a:ext cx="4413696" cy="3208709"/>
            <a:chOff x="0" y="0"/>
            <a:chExt cx="4413694" cy="3208708"/>
          </a:xfrm>
        </p:grpSpPr>
        <p:pic>
          <p:nvPicPr>
            <p:cNvPr id="429" name="3575872381_0da1eec53a.jpg"/>
            <p:cNvPicPr>
              <a:picLocks noChangeAspect="1"/>
            </p:cNvPicPr>
            <p:nvPr/>
          </p:nvPicPr>
          <p:blipFill>
            <a:blip r:embed="rId4">
              <a:extLst/>
            </a:blip>
            <a:srcRect l="0" t="0" r="0" b="0"/>
            <a:stretch>
              <a:fillRect/>
            </a:stretch>
          </p:blipFill>
          <p:spPr>
            <a:xfrm>
              <a:off x="127000" y="88900"/>
              <a:ext cx="4159695" cy="2878509"/>
            </a:xfrm>
            <a:prstGeom prst="rect">
              <a:avLst/>
            </a:prstGeom>
            <a:ln>
              <a:noFill/>
            </a:ln>
            <a:effectLst/>
          </p:spPr>
        </p:pic>
        <p:pic>
          <p:nvPicPr>
            <p:cNvPr id="428" name=""/>
            <p:cNvPicPr>
              <a:picLocks noChangeAspect="0"/>
            </p:cNvPicPr>
            <p:nvPr/>
          </p:nvPicPr>
          <p:blipFill>
            <a:blip r:embed="rId5">
              <a:extLst/>
            </a:blip>
            <a:stretch>
              <a:fillRect/>
            </a:stretch>
          </p:blipFill>
          <p:spPr>
            <a:xfrm>
              <a:off x="-1" y="-1"/>
              <a:ext cx="4413696" cy="3208710"/>
            </a:xfrm>
            <a:prstGeom prst="rect">
              <a:avLst/>
            </a:prstGeom>
            <a:effectLst/>
          </p:spPr>
        </p:pic>
      </p:gr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ph type="title"/>
          </p:nvPr>
        </p:nvSpPr>
        <p:spPr>
          <a:prstGeom prst="rect">
            <a:avLst/>
          </a:prstGeom>
        </p:spPr>
        <p:txBody>
          <a:bodyPr/>
          <a:lstStyle/>
          <a:p>
            <a:pPr/>
          </a:p>
        </p:txBody>
      </p:sp>
      <p:sp>
        <p:nvSpPr>
          <p:cNvPr id="433" name="Shape 43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435"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p>
            <a:pPr/>
            <a:r>
              <a:t>Back up slides follow</a:t>
            </a:r>
          </a:p>
        </p:txBody>
      </p:sp>
      <p:sp>
        <p:nvSpPr>
          <p:cNvPr id="438" name="Shape 438"/>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0" name="Shape 440"/>
          <p:cNvSpPr/>
          <p:nvPr>
            <p:ph type="title"/>
          </p:nvPr>
        </p:nvSpPr>
        <p:spPr>
          <a:xfrm>
            <a:off x="1270000" y="292100"/>
            <a:ext cx="10464800" cy="1422400"/>
          </a:xfrm>
          <a:prstGeom prst="rect">
            <a:avLst/>
          </a:prstGeom>
        </p:spPr>
        <p:txBody>
          <a:bodyPr/>
          <a:lstStyle/>
          <a:p>
            <a:pPr/>
            <a:r>
              <a:t>Developer Interactions</a:t>
            </a:r>
          </a:p>
        </p:txBody>
      </p:sp>
      <p:sp>
        <p:nvSpPr>
          <p:cNvPr id="441" name="Shape 441"/>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2" name="Shape 442"/>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445" name="Shape 445"/>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446" name="Shape 44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a:r>
              <a:t>Business Models</a:t>
            </a:r>
          </a:p>
        </p:txBody>
      </p:sp>
      <p:sp>
        <p:nvSpPr>
          <p:cNvPr id="449" name="Shape 449"/>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450" name="Shape 45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a:r>
              <a:t>Big Picture</a:t>
            </a:r>
          </a:p>
        </p:txBody>
      </p:sp>
      <p:sp>
        <p:nvSpPr>
          <p:cNvPr id="143" name="Shape 143"/>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interact</a:t>
            </a:r>
          </a:p>
          <a:p>
            <a:pPr lvl="1">
              <a:defRPr sz="2200"/>
            </a:pPr>
            <a:r>
              <a:t>May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4" name="Shape 14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Shape 145"/>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453" name="Shape 453"/>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454" name="Shape 45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457" name="Shape 457"/>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458" name="Shape 45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461" name="Shape 461"/>
          <p:cNvSpPr/>
          <p:nvPr>
            <p:ph type="title"/>
          </p:nvPr>
        </p:nvSpPr>
        <p:spPr>
          <a:prstGeom prst="rect">
            <a:avLst/>
          </a:prstGeom>
        </p:spPr>
        <p:txBody>
          <a:bodyPr/>
          <a:lstStyle/>
          <a:p>
            <a:pPr/>
            <a:r>
              <a:t>Undesirable forks = ?</a:t>
            </a:r>
          </a:p>
        </p:txBody>
      </p:sp>
      <p:sp>
        <p:nvSpPr>
          <p:cNvPr id="462" name="Shape 462"/>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463" name="Shape 463"/>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464" name="Shape 464"/>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465" name="Shape 465"/>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466" name="Shape 466"/>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467" name="Shape 467"/>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469" name="Shape 469"/>
          <p:cNvSpPr/>
          <p:nvPr>
            <p:ph type="title"/>
          </p:nvPr>
        </p:nvSpPr>
        <p:spPr>
          <a:prstGeom prst="rect">
            <a:avLst/>
          </a:prstGeom>
        </p:spPr>
        <p:txBody>
          <a:bodyPr/>
          <a:lstStyle/>
          <a:p>
            <a:pPr/>
            <a:r>
              <a:t>Why Projects Fork?</a:t>
            </a:r>
          </a:p>
        </p:txBody>
      </p:sp>
      <p:pic>
        <p:nvPicPr>
          <p:cNvPr id="470"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471" name="Shape 47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Shape 472"/>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473" name="Shape 473"/>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474" name="Shape 474"/>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475" name="Shape 475"/>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476" name="Shape 476"/>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 ACF</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481" name="Shape 481"/>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lvl1pPr defTabSz="543305">
              <a:defRPr sz="7440"/>
            </a:lvl1pPr>
          </a:lstStyle>
          <a:p>
            <a:pPr/>
            <a:r>
              <a:t>Time Series of Sentiments</a:t>
            </a:r>
          </a:p>
        </p:txBody>
      </p:sp>
      <p:pic>
        <p:nvPicPr>
          <p:cNvPr id="484"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485"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486"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487"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488"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489"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490"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491"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492"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493"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494"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495"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496" name="Shape 496"/>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97" name="Shape 497"/>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98" name="Shape 498"/>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99" name="Shape 499"/>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0" name="Shape 500"/>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1" name="Shape 501"/>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2" name="Shape 502"/>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3" name="Shape 503"/>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4" name="Shape 504"/>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5" name="Shape 505"/>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6" name="Shape 506"/>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07" name="Shape 507"/>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title"/>
          </p:nvPr>
        </p:nvSpPr>
        <p:spPr>
          <a:prstGeom prst="rect">
            <a:avLst/>
          </a:prstGeom>
        </p:spPr>
        <p:txBody>
          <a:bodyPr/>
          <a:lstStyle>
            <a:lvl1pPr defTabSz="490727">
              <a:defRPr sz="6719"/>
            </a:lvl1pPr>
          </a:lstStyle>
          <a:p>
            <a:pPr/>
            <a:r>
              <a:t>Time Series Analysis of Sentiments</a:t>
            </a:r>
          </a:p>
        </p:txBody>
      </p:sp>
      <p:pic>
        <p:nvPicPr>
          <p:cNvPr id="510"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511"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512"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513"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514"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515"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516"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517"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518"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519" name="Shape 519"/>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520" name="Shape 520"/>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521" name="Shape 521"/>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2" name="Shape 522"/>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3" name="Shape 523"/>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4" name="Shape 524"/>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5" name="Shape 525"/>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6" name="Shape 526"/>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7" name="Shape 527"/>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8" name="Shape 528"/>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29" name="Shape 529"/>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0" name="Shape 530"/>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1" name="Shape 531"/>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2" name="Shape 532"/>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3" name="Shape 533"/>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4" name="Shape 534"/>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5" name="Shape 535"/>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6" name="Shape 536"/>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7" name="Shape 537"/>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8" name="Shape 538"/>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39" name="Shape 539"/>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0" name="Shape 540"/>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1" name="Shape 541"/>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2" name="Shape 542"/>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3" name="Shape 543"/>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4" name="Shape 544"/>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5" name="Shape 545"/>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6" name="Shape 546"/>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7" name="Shape 547"/>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8" name="Shape 548"/>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49" name="Shape 549"/>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0" name="Shape 550"/>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1" name="Shape 551"/>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2" name="Shape 552"/>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3" name="Shape 553"/>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4" name="Shape 554"/>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5" name="Shape 555"/>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6" name="Shape 556"/>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557" name="Shape 557"/>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title"/>
          </p:nvPr>
        </p:nvSpPr>
        <p:spPr>
          <a:prstGeom prst="rect">
            <a:avLst/>
          </a:prstGeom>
        </p:spPr>
        <p:txBody>
          <a:bodyPr/>
          <a:lstStyle>
            <a:lvl1pPr defTabSz="490727">
              <a:defRPr sz="6719"/>
            </a:lvl1pPr>
          </a:lstStyle>
          <a:p>
            <a:pPr/>
            <a:r>
              <a:t>Time Series Analysis of Sentiments</a:t>
            </a:r>
          </a:p>
        </p:txBody>
      </p:sp>
      <p:sp>
        <p:nvSpPr>
          <p:cNvPr id="560" name="Shape 560"/>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561" name="Shape 561"/>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562"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563"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564"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565" name="Shape 565"/>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6" name="Shape 566"/>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7" name="Shape 567"/>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8" name="Shape 568"/>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9" name="Shape 569"/>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0" name="Shape 570"/>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1" name="Shape 571"/>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2" name="Shape 572"/>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3" name="Shape 573"/>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4" name="Shape 574"/>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5" name="Shape 575"/>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6" name="Shape 576"/>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title"/>
          </p:nvPr>
        </p:nvSpPr>
        <p:spPr>
          <a:prstGeom prst="rect">
            <a:avLst/>
          </a:prstGeom>
        </p:spPr>
        <p:txBody>
          <a:bodyPr/>
          <a:lstStyle/>
          <a:p>
            <a:pPr defTabSz="397256">
              <a:defRPr sz="5440"/>
            </a:pPr>
            <a:r>
              <a:t>Time Series Analysis of Sentiments:</a:t>
            </a:r>
            <a:br/>
            <a:r>
              <a:t>Anomaly Detection: No.F.</a:t>
            </a:r>
          </a:p>
        </p:txBody>
      </p:sp>
      <p:sp>
        <p:nvSpPr>
          <p:cNvPr id="579" name="Shape 579"/>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580"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581"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582"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583" name="Shape 583"/>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584" name="Shape 584"/>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585" name="Shape 585"/>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586" name="Shape 586"/>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What is forking?</a:t>
            </a:r>
          </a:p>
        </p:txBody>
      </p:sp>
      <p:sp>
        <p:nvSpPr>
          <p:cNvPr id="150" name="Shape 150"/>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lnSpc>
                <a:spcPct val="40000"/>
              </a:lnSpc>
            </a:pPr>
            <a:r>
              <a:t>Dilution of workforce</a:t>
            </a:r>
          </a:p>
          <a:p>
            <a:pPr lvl="3">
              <a:lnSpc>
                <a:spcPct val="40000"/>
              </a:lnSpc>
            </a:pPr>
            <a:r>
              <a:t>Flaming &amp; unhealthy dynamics</a:t>
            </a:r>
          </a:p>
          <a:p>
            <a:pPr lvl="3">
              <a:lnSpc>
                <a:spcPct val="40000"/>
              </a:lnSpc>
            </a:pPr>
            <a:r>
              <a:t>Redundant work</a:t>
            </a:r>
          </a:p>
        </p:txBody>
      </p:sp>
      <p:sp>
        <p:nvSpPr>
          <p:cNvPr id="151" name="Shape 15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Shape 152"/>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53" name="Shape 153"/>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4" name="Shape 154"/>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5"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p>
            <a:pPr/>
            <a:r>
              <a:t>Statistical Model</a:t>
            </a:r>
          </a:p>
        </p:txBody>
      </p:sp>
      <p:sp>
        <p:nvSpPr>
          <p:cNvPr id="589" name="Shape 589"/>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590" name="Shape 59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92" name="Shape 592"/>
          <p:cNvSpPr/>
          <p:nvPr>
            <p:ph type="title"/>
          </p:nvPr>
        </p:nvSpPr>
        <p:spPr>
          <a:prstGeom prst="rect">
            <a:avLst/>
          </a:prstGeom>
        </p:spPr>
        <p:txBody>
          <a:bodyPr/>
          <a:lstStyle>
            <a:lvl1pPr defTabSz="490727">
              <a:defRPr sz="6719"/>
            </a:lvl1pPr>
          </a:lstStyle>
          <a:p>
            <a:pPr/>
            <a:r>
              <a:t>Statistical Model</a:t>
            </a:r>
          </a:p>
        </p:txBody>
      </p:sp>
      <p:sp>
        <p:nvSpPr>
          <p:cNvPr id="593" name="Shape 59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4" name="Shape 594"/>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595"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596"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597" name="Shape 597"/>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598" name="Shape 598"/>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0" name="Shape 600"/>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601" name="Shape 60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2" name="Shape 602"/>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603"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604"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605"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606"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607"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608"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609"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610"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2" name="Shape 612"/>
          <p:cNvSpPr/>
          <p:nvPr>
            <p:ph type="title"/>
          </p:nvPr>
        </p:nvSpPr>
        <p:spPr>
          <a:prstGeom prst="rect">
            <a:avLst/>
          </a:prstGeom>
        </p:spPr>
        <p:txBody>
          <a:bodyPr/>
          <a:lstStyle/>
          <a:p>
            <a:pPr defTabSz="490727">
              <a:defRPr sz="6719"/>
            </a:pPr>
            <a:r>
              <a:t>Statistical Model</a:t>
            </a:r>
            <a:br/>
            <a:r>
              <a:t>Mini-steps</a:t>
            </a:r>
          </a:p>
        </p:txBody>
      </p:sp>
      <p:sp>
        <p:nvSpPr>
          <p:cNvPr id="613" name="Shape 613"/>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5" name="Shape 615"/>
          <p:cNvSpPr/>
          <p:nvPr>
            <p:ph type="title"/>
          </p:nvPr>
        </p:nvSpPr>
        <p:spPr>
          <a:prstGeom prst="rect">
            <a:avLst/>
          </a:prstGeom>
        </p:spPr>
        <p:txBody>
          <a:bodyPr/>
          <a:lstStyle/>
          <a:p>
            <a:pPr defTabSz="490727">
              <a:defRPr sz="6719"/>
            </a:pPr>
            <a:r>
              <a:rPr sz="5040"/>
              <a:t>Statistical Model</a:t>
            </a:r>
            <a:br/>
            <a:r>
              <a:t>Rate Function</a:t>
            </a:r>
          </a:p>
        </p:txBody>
      </p:sp>
      <p:pic>
        <p:nvPicPr>
          <p:cNvPr id="616"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617" name="Shape 617"/>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618" name="Shape 618"/>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619" name="Shape 61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1" name="Shape 621"/>
          <p:cNvSpPr/>
          <p:nvPr>
            <p:ph type="title"/>
          </p:nvPr>
        </p:nvSpPr>
        <p:spPr>
          <a:prstGeom prst="rect">
            <a:avLst/>
          </a:prstGeom>
        </p:spPr>
        <p:txBody>
          <a:bodyPr/>
          <a:lstStyle/>
          <a:p>
            <a:pPr defTabSz="490727">
              <a:defRPr sz="6719"/>
            </a:pPr>
            <a:r>
              <a:rPr sz="5040"/>
              <a:t>Statistical Model</a:t>
            </a:r>
            <a:br/>
            <a:r>
              <a:t>Objective function</a:t>
            </a:r>
          </a:p>
        </p:txBody>
      </p:sp>
      <p:pic>
        <p:nvPicPr>
          <p:cNvPr id="622"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623" name="Shape 623"/>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624" name="Shape 624"/>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625" name="Shape 62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7" name="Shape 627"/>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628" name="Shape 628"/>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629" name="Shape 62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0" name="Shape 630"/>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Forking Categories</a:t>
            </a:r>
          </a:p>
        </p:txBody>
      </p:sp>
      <p:sp>
        <p:nvSpPr>
          <p:cNvPr id="158" name="Shape 158"/>
          <p:cNvSpPr/>
          <p:nvPr>
            <p:ph type="body" idx="1"/>
          </p:nvPr>
        </p:nvSpPr>
        <p:spPr>
          <a:xfrm>
            <a:off x="965200" y="2387600"/>
            <a:ext cx="10094417" cy="6286500"/>
          </a:xfrm>
          <a:prstGeom prst="rect">
            <a:avLst/>
          </a:prstGeom>
        </p:spPr>
        <p:txBody>
          <a:bodyPr/>
          <a:lstStyle/>
          <a:p>
            <a:pPr marL="0" indent="0" defTabSz="467359">
              <a:spcBef>
                <a:spcPts val="2500"/>
              </a:spcBef>
              <a:buSzTx/>
              <a:buNone/>
              <a:defRPr sz="2240"/>
            </a:pPr>
            <a:r>
              <a:t>Communities dissolve or evolve for a variety of different reasons:</a:t>
            </a:r>
          </a:p>
          <a:p>
            <a:pPr lvl="1" marL="632177" indent="-276577" defTabSz="467359">
              <a:spcBef>
                <a:spcPts val="2500"/>
              </a:spcBef>
              <a:defRPr b="1">
                <a:solidFill>
                  <a:schemeClr val="accent5">
                    <a:hueOff val="-176146"/>
                    <a:satOff val="3665"/>
                    <a:lumOff val="-13986"/>
                  </a:schemeClr>
                </a:solidFill>
                <a:latin typeface="Helvetica"/>
                <a:ea typeface="Helvetica"/>
                <a:cs typeface="Helvetica"/>
                <a:sym typeface="Helvetica"/>
              </a:defRPr>
            </a:pPr>
            <a:r>
              <a:t>Conflict-driven</a:t>
            </a:r>
          </a:p>
          <a:p>
            <a:pPr lvl="2" marL="987777" indent="-276577" defTabSz="467359">
              <a:spcBef>
                <a:spcPts val="2500"/>
              </a:spcBef>
              <a:defRPr sz="1920"/>
            </a:pPr>
            <a:r>
              <a:t>Destructive</a:t>
            </a:r>
          </a:p>
          <a:p>
            <a:pPr lvl="2" marL="987777" indent="-276577" defTabSz="467359">
              <a:spcBef>
                <a:spcPts val="2500"/>
              </a:spcBef>
              <a:defRPr sz="1920"/>
            </a:pPr>
            <a:r>
              <a:t>Lead to resentment</a:t>
            </a:r>
          </a:p>
          <a:p>
            <a:pPr lvl="2" marL="987777" indent="-276577" defTabSz="467359">
              <a:spcBef>
                <a:spcPts val="2500"/>
              </a:spcBef>
              <a:defRPr sz="1920"/>
            </a:pPr>
            <a:r>
              <a:t>The forks are direct competitors, “you’re either with us, or against us”</a:t>
            </a:r>
          </a:p>
          <a:p>
            <a:pPr lvl="1" marL="632177" indent="-276577" defTabSz="467359">
              <a:spcBef>
                <a:spcPts val="2500"/>
              </a:spcBef>
              <a:defRPr b="1">
                <a:solidFill>
                  <a:schemeClr val="accent6">
                    <a:lumOff val="-8741"/>
                  </a:schemeClr>
                </a:solidFill>
                <a:latin typeface="Helvetica"/>
                <a:ea typeface="Helvetica"/>
                <a:cs typeface="Helvetica"/>
                <a:sym typeface="Helvetica"/>
              </a:defRPr>
            </a:pPr>
            <a:r>
              <a:t>Non-conflict-driven</a:t>
            </a:r>
          </a:p>
          <a:p>
            <a:pPr lvl="2" marL="987777" indent="-276577" defTabSz="467359">
              <a:spcBef>
                <a:spcPts val="2500"/>
              </a:spcBef>
              <a:defRPr sz="1920"/>
            </a:pPr>
            <a:r>
              <a:t>Developers interested in exploring different functionalities, or different ways of doing things</a:t>
            </a:r>
          </a:p>
          <a:p>
            <a:pPr lvl="2" marL="987777" indent="-276577" defTabSz="467359">
              <a:spcBef>
                <a:spcPts val="2500"/>
              </a:spcBef>
              <a:defRPr sz="1920"/>
            </a:pPr>
            <a:r>
              <a:t>Not necessarily creating an all-or-nothing type of thing; </a:t>
            </a:r>
          </a:p>
          <a:p>
            <a:pPr lvl="2" marL="987777" indent="-276577" defTabSz="467359">
              <a:spcBef>
                <a:spcPts val="2500"/>
              </a:spcBef>
              <a:defRPr sz="1920"/>
            </a:pPr>
            <a:r>
              <a:t>Developers participate in multiple communities, as long as it’s a constructive work</a:t>
            </a:r>
          </a:p>
        </p:txBody>
      </p:sp>
      <p:sp>
        <p:nvSpPr>
          <p:cNvPr id="159" name="Shape 15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2" name="Group 162"/>
          <p:cNvGrpSpPr/>
          <p:nvPr/>
        </p:nvGrpSpPr>
        <p:grpSpPr>
          <a:xfrm>
            <a:off x="10873705" y="6067088"/>
            <a:ext cx="1690827" cy="2410369"/>
            <a:chOff x="0" y="0"/>
            <a:chExt cx="1690826" cy="2410368"/>
          </a:xfrm>
        </p:grpSpPr>
        <p:pic>
          <p:nvPicPr>
            <p:cNvPr id="161"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60"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5" name="Group 165"/>
          <p:cNvGrpSpPr/>
          <p:nvPr/>
        </p:nvGrpSpPr>
        <p:grpSpPr>
          <a:xfrm>
            <a:off x="10822334" y="3031891"/>
            <a:ext cx="1793568" cy="2334604"/>
            <a:chOff x="0" y="0"/>
            <a:chExt cx="1793566" cy="2334602"/>
          </a:xfrm>
        </p:grpSpPr>
        <p:pic>
          <p:nvPicPr>
            <p:cNvPr id="164"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63"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Whom are we helping?</a:t>
            </a:r>
          </a:p>
        </p:txBody>
      </p:sp>
      <p:sp>
        <p:nvSpPr>
          <p:cNvPr id="168" name="Shape 168"/>
          <p:cNvSpPr/>
          <p:nvPr>
            <p:ph type="body" idx="1"/>
          </p:nvPr>
        </p:nvSpPr>
        <p:spPr>
          <a:xfrm>
            <a:off x="965200" y="2387600"/>
            <a:ext cx="10094417" cy="6286500"/>
          </a:xfrm>
          <a:prstGeom prst="rect">
            <a:avLst/>
          </a:prstGeom>
        </p:spPr>
        <p:txBody>
          <a:bodyPr/>
          <a:lstStyle/>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69" name="Shape 16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3" name="Shape 173"/>
          <p:cNvSpPr/>
          <p:nvPr>
            <p:ph type="body" idx="1"/>
          </p:nvPr>
        </p:nvSpPr>
        <p:spPr>
          <a:xfrm>
            <a:off x="952500" y="2603500"/>
            <a:ext cx="11099800" cy="4715658"/>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algn="ctr">
              <a:buSzTx/>
              <a:buNone/>
              <a:defRPr i="1" sz="3500"/>
            </a:pPr>
            <a:r>
              <a:rPr b="1">
                <a:latin typeface="Helvetica"/>
                <a:ea typeface="Helvetica"/>
                <a:cs typeface="Helvetica"/>
                <a:sym typeface="Helvetica"/>
              </a:rPr>
              <a:t>“</a:t>
            </a:r>
            <a:r>
              <a:t>[…] this seems to be a back-room affair that is still playing out. […] Industry is just as afraid of "fly-by-night" open source packages as it is of fly-by-night vendors that may not be around tomorrow.</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